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diagrams/quickStyle1.xml" ContentType="application/vnd.openxmlformats-officedocument.drawingml.diagramStyl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2" r:id="rId2"/>
  </p:sldMasterIdLst>
  <p:notesMasterIdLst>
    <p:notesMasterId r:id="rId56"/>
  </p:notesMasterIdLst>
  <p:sldIdLst>
    <p:sldId id="257" r:id="rId3"/>
    <p:sldId id="276" r:id="rId4"/>
    <p:sldId id="278" r:id="rId5"/>
    <p:sldId id="280" r:id="rId6"/>
    <p:sldId id="285" r:id="rId7"/>
    <p:sldId id="286" r:id="rId8"/>
    <p:sldId id="291" r:id="rId9"/>
    <p:sldId id="292" r:id="rId10"/>
    <p:sldId id="293" r:id="rId11"/>
    <p:sldId id="311" r:id="rId12"/>
    <p:sldId id="312" r:id="rId13"/>
    <p:sldId id="295" r:id="rId14"/>
    <p:sldId id="313" r:id="rId15"/>
    <p:sldId id="297" r:id="rId16"/>
    <p:sldId id="298" r:id="rId17"/>
    <p:sldId id="296" r:id="rId18"/>
    <p:sldId id="300" r:id="rId19"/>
    <p:sldId id="304" r:id="rId20"/>
    <p:sldId id="314" r:id="rId21"/>
    <p:sldId id="309" r:id="rId22"/>
    <p:sldId id="258" r:id="rId23"/>
    <p:sldId id="259" r:id="rId24"/>
    <p:sldId id="260" r:id="rId25"/>
    <p:sldId id="261" r:id="rId26"/>
    <p:sldId id="263" r:id="rId27"/>
    <p:sldId id="315" r:id="rId28"/>
    <p:sldId id="320" r:id="rId29"/>
    <p:sldId id="323" r:id="rId30"/>
    <p:sldId id="316" r:id="rId31"/>
    <p:sldId id="317" r:id="rId32"/>
    <p:sldId id="318" r:id="rId33"/>
    <p:sldId id="319" r:id="rId34"/>
    <p:sldId id="327" r:id="rId35"/>
    <p:sldId id="328" r:id="rId36"/>
    <p:sldId id="324" r:id="rId37"/>
    <p:sldId id="325" r:id="rId38"/>
    <p:sldId id="326" r:id="rId39"/>
    <p:sldId id="329" r:id="rId40"/>
    <p:sldId id="321" r:id="rId41"/>
    <p:sldId id="322" r:id="rId42"/>
    <p:sldId id="330" r:id="rId43"/>
    <p:sldId id="331" r:id="rId44"/>
    <p:sldId id="264" r:id="rId45"/>
    <p:sldId id="265" r:id="rId46"/>
    <p:sldId id="266" r:id="rId47"/>
    <p:sldId id="273" r:id="rId48"/>
    <p:sldId id="274" r:id="rId49"/>
    <p:sldId id="275" r:id="rId50"/>
    <p:sldId id="332" r:id="rId51"/>
    <p:sldId id="333" r:id="rId52"/>
    <p:sldId id="334" r:id="rId53"/>
    <p:sldId id="335" r:id="rId54"/>
    <p:sldId id="336" r:id="rId55"/>
  </p:sldIdLst>
  <p:sldSz cx="9144000" cy="6858000" type="screen4x3"/>
  <p:notesSz cx="6797675" cy="9926638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858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BFF8C5-CC47-4F19-B638-1B016584C399}" type="doc">
      <dgm:prSet loTypeId="urn:microsoft.com/office/officeart/2005/8/layout/list1" loCatId="list" qsTypeId="urn:microsoft.com/office/officeart/2005/8/quickstyle/3d2" qsCatId="3D" csTypeId="urn:microsoft.com/office/officeart/2005/8/colors/accent1_2" csCatId="accent1" phldr="1"/>
      <dgm:spPr/>
    </dgm:pt>
    <dgm:pt modelId="{C5B0210D-DA0F-4E2F-96CB-9A22489F0C1A}">
      <dgm:prSet phldrT="[Text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ln>
          <a:solidFill>
            <a:schemeClr val="bg2"/>
          </a:solidFill>
        </a:ln>
      </dgm:spPr>
      <dgm:t>
        <a:bodyPr/>
        <a:lstStyle/>
        <a:p>
          <a:pPr marL="263525" indent="-263525"/>
          <a:r>
            <a:rPr lang="en-US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2. </a:t>
          </a:r>
          <a:r>
            <a:rPr lang="th-TH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ดำเนินการตามแผนกลยุทธ์เพื่อปรับปรุงประสิทธิภาพ</a:t>
          </a:r>
          <a:r>
            <a:rPr lang="en-US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 </a:t>
          </a:r>
          <a:r>
            <a:rPr lang="th-TH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/>
          </a:r>
          <a:br>
            <a:rPr lang="th-TH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</a:br>
          <a:r>
            <a:rPr lang="th-TH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(</a:t>
          </a:r>
          <a:r>
            <a:rPr lang="en-US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Strategic Improvement Plan : SIP) </a:t>
          </a:r>
          <a:r>
            <a:rPr lang="th-TH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ของแต่ละศูนย์ </a:t>
          </a:r>
          <a:r>
            <a:rPr lang="en-US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EVM </a:t>
          </a:r>
          <a:r>
            <a:rPr lang="th-TH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ได้ครบถ้วน</a:t>
          </a:r>
          <a:endParaRPr lang="en-US" sz="1800" dirty="0">
            <a:solidFill>
              <a:schemeClr val="tx2">
                <a:lumMod val="10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ECB05ED5-B58F-4477-A239-7187DD870B8F}" type="parTrans" cxnId="{1A07B9EF-F4AA-4CB6-BA8E-CD496618C347}">
      <dgm:prSet/>
      <dgm:spPr/>
      <dgm:t>
        <a:bodyPr/>
        <a:lstStyle/>
        <a:p>
          <a:endParaRPr lang="en-US"/>
        </a:p>
      </dgm:t>
    </dgm:pt>
    <dgm:pt modelId="{B1411CDD-74F6-49A0-A85F-235DE93AC942}" type="sibTrans" cxnId="{1A07B9EF-F4AA-4CB6-BA8E-CD496618C347}">
      <dgm:prSet/>
      <dgm:spPr/>
      <dgm:t>
        <a:bodyPr/>
        <a:lstStyle/>
        <a:p>
          <a:endParaRPr lang="en-US"/>
        </a:p>
      </dgm:t>
    </dgm:pt>
    <dgm:pt modelId="{5AA9BFF4-9C50-4447-8C93-BFD5E7F46390}">
      <dgm:prSet phldrT="[Text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3. </a:t>
          </a:r>
          <a:r>
            <a:rPr lang="th-TH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การใช้แนวคิดเรื่อง </a:t>
          </a:r>
          <a:r>
            <a:rPr lang="en-US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EVM </a:t>
          </a:r>
          <a:r>
            <a:rPr lang="th-TH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ในการจัดทำวิเคราะห์โครงการลงทุนต่างๆ </a:t>
          </a:r>
          <a:endParaRPr lang="en-US" sz="1800" dirty="0">
            <a:solidFill>
              <a:schemeClr val="tx2">
                <a:lumMod val="10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F2E531EA-C763-45A7-A022-DFB2C050E279}" type="parTrans" cxnId="{013516BB-BA4F-4AA7-B74B-3CED285383D4}">
      <dgm:prSet/>
      <dgm:spPr/>
      <dgm:t>
        <a:bodyPr/>
        <a:lstStyle/>
        <a:p>
          <a:endParaRPr lang="en-US"/>
        </a:p>
      </dgm:t>
    </dgm:pt>
    <dgm:pt modelId="{968DEFCE-30F8-4A78-866E-BC2A83E02AE0}" type="sibTrans" cxnId="{013516BB-BA4F-4AA7-B74B-3CED285383D4}">
      <dgm:prSet/>
      <dgm:spPr/>
      <dgm:t>
        <a:bodyPr/>
        <a:lstStyle/>
        <a:p>
          <a:endParaRPr lang="en-US"/>
        </a:p>
      </dgm:t>
    </dgm:pt>
    <dgm:pt modelId="{332AD04B-1CAB-46C0-B382-BC207A671AAC}">
      <dgm:prSet phldrT="[Text]" custT="1"/>
      <dgm:spPr>
        <a:solidFill>
          <a:srgbClr val="F1E273"/>
        </a:solidFill>
      </dgm:spPr>
      <dgm:t>
        <a:bodyPr/>
        <a:lstStyle/>
        <a:p>
          <a:pPr marL="263525" indent="-263525"/>
          <a:r>
            <a:rPr lang="th-TH" sz="1800" b="0" dirty="0" smtClean="0">
              <a:solidFill>
                <a:schemeClr val="bg2">
                  <a:lumMod val="25000"/>
                </a:schemeClr>
              </a:solidFill>
              <a:latin typeface="Tahoma" pitchFamily="34" charset="0"/>
              <a:cs typeface="Tahoma" pitchFamily="34" charset="0"/>
            </a:rPr>
            <a:t>7. การเชื่อมโยงผลงานค่า </a:t>
          </a:r>
          <a:r>
            <a:rPr lang="en-US" sz="1800" b="0" dirty="0" smtClean="0">
              <a:solidFill>
                <a:schemeClr val="bg2">
                  <a:lumMod val="25000"/>
                </a:schemeClr>
              </a:solidFill>
              <a:latin typeface="Tahoma" pitchFamily="34" charset="0"/>
              <a:cs typeface="Tahoma" pitchFamily="34" charset="0"/>
            </a:rPr>
            <a:t>EP </a:t>
          </a:r>
          <a:r>
            <a:rPr lang="th-TH" sz="1800" b="0" dirty="0" smtClean="0">
              <a:solidFill>
                <a:schemeClr val="bg2">
                  <a:lumMod val="25000"/>
                </a:schemeClr>
              </a:solidFill>
              <a:latin typeface="Tahoma" pitchFamily="34" charset="0"/>
              <a:cs typeface="Tahoma" pitchFamily="34" charset="0"/>
            </a:rPr>
            <a:t>และ </a:t>
          </a:r>
          <a:r>
            <a:rPr lang="en-US" sz="1800" b="0" dirty="0" smtClean="0">
              <a:solidFill>
                <a:schemeClr val="bg2">
                  <a:lumMod val="25000"/>
                </a:schemeClr>
              </a:solidFill>
              <a:latin typeface="Tahoma" pitchFamily="34" charset="0"/>
              <a:cs typeface="Tahoma" pitchFamily="34" charset="0"/>
            </a:rPr>
            <a:t>KPI </a:t>
          </a:r>
          <a:r>
            <a:rPr lang="th-TH" sz="1800" b="0" dirty="0" smtClean="0">
              <a:solidFill>
                <a:schemeClr val="bg2">
                  <a:lumMod val="25000"/>
                </a:schemeClr>
              </a:solidFill>
              <a:latin typeface="Tahoma" pitchFamily="34" charset="0"/>
              <a:cs typeface="Tahoma" pitchFamily="34" charset="0"/>
            </a:rPr>
            <a:t>ตาม </a:t>
          </a:r>
          <a:r>
            <a:rPr lang="en-US" sz="1800" b="0" dirty="0" smtClean="0">
              <a:solidFill>
                <a:schemeClr val="bg2">
                  <a:lumMod val="25000"/>
                </a:schemeClr>
              </a:solidFill>
              <a:latin typeface="Tahoma" pitchFamily="34" charset="0"/>
              <a:cs typeface="Tahoma" pitchFamily="34" charset="0"/>
            </a:rPr>
            <a:t>BSC </a:t>
          </a:r>
          <a:r>
            <a:rPr lang="th-TH" sz="1800" b="0" dirty="0" smtClean="0">
              <a:solidFill>
                <a:schemeClr val="bg2">
                  <a:lumMod val="25000"/>
                </a:schemeClr>
              </a:solidFill>
              <a:latin typeface="Tahoma" pitchFamily="34" charset="0"/>
              <a:cs typeface="Tahoma" pitchFamily="34" charset="0"/>
            </a:rPr>
            <a:t>กับผลตอบแทนของผู้บริหาร</a:t>
          </a:r>
          <a:endParaRPr lang="en-US" sz="1800" b="0" dirty="0">
            <a:solidFill>
              <a:schemeClr val="bg2">
                <a:lumMod val="25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1616151D-67EB-4EDF-830E-7285E368C889}" type="parTrans" cxnId="{FF4915D4-4D22-4359-95B5-19A9CDDA4848}">
      <dgm:prSet/>
      <dgm:spPr/>
      <dgm:t>
        <a:bodyPr/>
        <a:lstStyle/>
        <a:p>
          <a:endParaRPr lang="en-US"/>
        </a:p>
      </dgm:t>
    </dgm:pt>
    <dgm:pt modelId="{B56C2368-34AC-42BE-BF60-57E67F8F38B7}" type="sibTrans" cxnId="{FF4915D4-4D22-4359-95B5-19A9CDDA4848}">
      <dgm:prSet/>
      <dgm:spPr/>
      <dgm:t>
        <a:bodyPr/>
        <a:lstStyle/>
        <a:p>
          <a:endParaRPr lang="en-US"/>
        </a:p>
      </dgm:t>
    </dgm:pt>
    <dgm:pt modelId="{4AC3BE2C-96C4-4940-8E46-9B41E48E3D22}">
      <dgm:prSet phldrT="[Text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rPr>
            <a:t>4. </a:t>
          </a:r>
          <a:r>
            <a:rPr lang="th-TH" sz="1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rPr>
            <a:t>รายงานการประเมินผลและวิเคราะห์ค่า </a:t>
          </a:r>
          <a:r>
            <a:rPr lang="en-US" sz="1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rPr>
            <a:t>EP</a:t>
          </a:r>
          <a:endParaRPr lang="en-US" sz="1800" dirty="0">
            <a:solidFill>
              <a:schemeClr val="bg1"/>
            </a:solidFill>
            <a:latin typeface="Tahoma" pitchFamily="34" charset="0"/>
            <a:cs typeface="Tahoma" pitchFamily="34" charset="0"/>
          </a:endParaRPr>
        </a:p>
      </dgm:t>
    </dgm:pt>
    <dgm:pt modelId="{CDBB50ED-DE11-4F97-BD94-9D0DCE85BBA7}" type="parTrans" cxnId="{F732343B-BB70-4430-A994-612AA491089C}">
      <dgm:prSet/>
      <dgm:spPr/>
      <dgm:t>
        <a:bodyPr/>
        <a:lstStyle/>
        <a:p>
          <a:endParaRPr lang="en-US"/>
        </a:p>
      </dgm:t>
    </dgm:pt>
    <dgm:pt modelId="{5B0E5B66-BE32-4F6B-A8C1-11A101681D71}" type="sibTrans" cxnId="{F732343B-BB70-4430-A994-612AA491089C}">
      <dgm:prSet/>
      <dgm:spPr/>
      <dgm:t>
        <a:bodyPr/>
        <a:lstStyle/>
        <a:p>
          <a:endParaRPr lang="en-US"/>
        </a:p>
      </dgm:t>
    </dgm:pt>
    <dgm:pt modelId="{B6E79589-8F82-423F-8682-5F167987A0BE}">
      <dgm:prSet phldrT="[Text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 marL="263525" indent="-263525"/>
          <a:r>
            <a:rPr lang="en-US" sz="1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rPr>
            <a:t>5. </a:t>
          </a:r>
          <a:r>
            <a:rPr lang="th-TH" sz="1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rPr>
            <a:t>ผู้บริหารระดับสูง ผู้บริหารศูนย์ </a:t>
          </a:r>
          <a:r>
            <a:rPr lang="en-US" sz="1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rPr>
            <a:t>EVM </a:t>
          </a:r>
          <a:r>
            <a:rPr lang="th-TH" sz="1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rPr>
            <a:t>เจ้าหน้าที่ศูนย์ และพนักงาน        มีความเข้าใจในระบบและหลักการ </a:t>
          </a:r>
          <a:r>
            <a:rPr lang="en-US" sz="1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rPr>
            <a:t>EVM </a:t>
          </a:r>
          <a:r>
            <a:rPr lang="th-TH" sz="1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rPr>
            <a:t>อย่างเหมาะสม</a:t>
          </a:r>
          <a:endParaRPr lang="en-US" sz="1800" dirty="0">
            <a:solidFill>
              <a:schemeClr val="bg1"/>
            </a:solidFill>
            <a:latin typeface="Tahoma" pitchFamily="34" charset="0"/>
            <a:cs typeface="Tahoma" pitchFamily="34" charset="0"/>
          </a:endParaRPr>
        </a:p>
      </dgm:t>
    </dgm:pt>
    <dgm:pt modelId="{A72EFFA8-FA28-4EDE-A4A1-DE35970874EC}" type="parTrans" cxnId="{D1C74FE0-5CBE-44E0-BCAB-181B0BFEB7C8}">
      <dgm:prSet/>
      <dgm:spPr/>
      <dgm:t>
        <a:bodyPr/>
        <a:lstStyle/>
        <a:p>
          <a:endParaRPr lang="en-US"/>
        </a:p>
      </dgm:t>
    </dgm:pt>
    <dgm:pt modelId="{A621C083-B15C-45A1-937B-A538AB579265}" type="sibTrans" cxnId="{D1C74FE0-5CBE-44E0-BCAB-181B0BFEB7C8}">
      <dgm:prSet/>
      <dgm:spPr/>
      <dgm:t>
        <a:bodyPr/>
        <a:lstStyle/>
        <a:p>
          <a:endParaRPr lang="en-US"/>
        </a:p>
      </dgm:t>
    </dgm:pt>
    <dgm:pt modelId="{8065C426-A74F-47B4-B7D9-DBD773E2AEF9}">
      <dgm:prSet phldrT="[Text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6. </a:t>
          </a:r>
          <a:r>
            <a:rPr lang="th-TH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การรายงานความก้าวหน้าผลการดำเนินงานของระบบ </a:t>
          </a:r>
          <a:r>
            <a:rPr lang="en-US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EVM </a:t>
          </a:r>
          <a:endParaRPr lang="en-US" sz="1800" dirty="0">
            <a:solidFill>
              <a:schemeClr val="tx2">
                <a:lumMod val="10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DD7A7374-76DD-4503-A8D7-8AD3992B4B84}" type="parTrans" cxnId="{EC339263-0407-41A3-A294-F99FBABF4621}">
      <dgm:prSet/>
      <dgm:spPr/>
      <dgm:t>
        <a:bodyPr/>
        <a:lstStyle/>
        <a:p>
          <a:endParaRPr lang="en-US"/>
        </a:p>
      </dgm:t>
    </dgm:pt>
    <dgm:pt modelId="{C8A5B90B-CA4A-4299-9876-02265E9C5E3E}" type="sibTrans" cxnId="{EC339263-0407-41A3-A294-F99FBABF4621}">
      <dgm:prSet/>
      <dgm:spPr/>
      <dgm:t>
        <a:bodyPr/>
        <a:lstStyle/>
        <a:p>
          <a:endParaRPr lang="en-US"/>
        </a:p>
      </dgm:t>
    </dgm:pt>
    <dgm:pt modelId="{75888D43-1107-42E8-A4D0-B0466CED0587}">
      <dgm:prSet phldrT="[Tex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1.  </a:t>
          </a:r>
          <a:r>
            <a:rPr lang="th-TH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การเชื่อมโยง </a:t>
          </a:r>
          <a:r>
            <a:rPr lang="en-US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EVM  </a:t>
          </a:r>
          <a:r>
            <a:rPr lang="th-TH" sz="1800" dirty="0" smtClean="0">
              <a:solidFill>
                <a:schemeClr val="tx2">
                  <a:lumMod val="10000"/>
                </a:schemeClr>
              </a:solidFill>
              <a:latin typeface="Tahoma" pitchFamily="34" charset="0"/>
              <a:cs typeface="Tahoma" pitchFamily="34" charset="0"/>
            </a:rPr>
            <a:t>เป็นส่วนหนึ่งในการจัดทำแผนธุรกิจ และแผนงบประมาณ</a:t>
          </a:r>
          <a:endParaRPr lang="en-US" sz="1800" dirty="0">
            <a:solidFill>
              <a:schemeClr val="tx2">
                <a:lumMod val="10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D46F8848-8264-4A1F-8310-78DDED887DF2}" type="sibTrans" cxnId="{7B11F872-DADA-4AF6-9501-6C65FE11C9C5}">
      <dgm:prSet/>
      <dgm:spPr/>
      <dgm:t>
        <a:bodyPr/>
        <a:lstStyle/>
        <a:p>
          <a:endParaRPr lang="en-US"/>
        </a:p>
      </dgm:t>
    </dgm:pt>
    <dgm:pt modelId="{73B3CE3B-7E2E-41A3-8533-E3ACD8411131}" type="parTrans" cxnId="{7B11F872-DADA-4AF6-9501-6C65FE11C9C5}">
      <dgm:prSet/>
      <dgm:spPr/>
      <dgm:t>
        <a:bodyPr/>
        <a:lstStyle/>
        <a:p>
          <a:endParaRPr lang="en-US"/>
        </a:p>
      </dgm:t>
    </dgm:pt>
    <dgm:pt modelId="{F8F065EA-1211-4D09-A558-5D7B9408EE53}" type="pres">
      <dgm:prSet presAssocID="{60BFF8C5-CC47-4F19-B638-1B016584C399}" presName="linear" presStyleCnt="0">
        <dgm:presLayoutVars>
          <dgm:dir/>
          <dgm:animLvl val="lvl"/>
          <dgm:resizeHandles val="exact"/>
        </dgm:presLayoutVars>
      </dgm:prSet>
      <dgm:spPr/>
    </dgm:pt>
    <dgm:pt modelId="{E715124B-A675-4226-A054-73945506508A}" type="pres">
      <dgm:prSet presAssocID="{75888D43-1107-42E8-A4D0-B0466CED0587}" presName="parentLin" presStyleCnt="0"/>
      <dgm:spPr/>
    </dgm:pt>
    <dgm:pt modelId="{2EA717B4-43A5-4E00-83B3-C7D1752E832F}" type="pres">
      <dgm:prSet presAssocID="{75888D43-1107-42E8-A4D0-B0466CED0587}" presName="parentLeftMargin" presStyleLbl="node1" presStyleIdx="0" presStyleCnt="7"/>
      <dgm:spPr/>
      <dgm:t>
        <a:bodyPr/>
        <a:lstStyle/>
        <a:p>
          <a:endParaRPr lang="en-US"/>
        </a:p>
      </dgm:t>
    </dgm:pt>
    <dgm:pt modelId="{8C6E0A1A-4EB5-4367-BB66-C415355F3D72}" type="pres">
      <dgm:prSet presAssocID="{75888D43-1107-42E8-A4D0-B0466CED0587}" presName="parentText" presStyleLbl="node1" presStyleIdx="0" presStyleCnt="7" custScaleX="135576" custScaleY="283909" custLinFactNeighborX="-7625" custLinFactNeighborY="6726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1737B0C-0D6E-41D3-A53A-9226DB8E7A8F}" type="pres">
      <dgm:prSet presAssocID="{75888D43-1107-42E8-A4D0-B0466CED0587}" presName="negativeSpace" presStyleCnt="0"/>
      <dgm:spPr/>
    </dgm:pt>
    <dgm:pt modelId="{64A4B41D-70C8-4CA5-B577-0BCE6FC0D1B7}" type="pres">
      <dgm:prSet presAssocID="{75888D43-1107-42E8-A4D0-B0466CED0587}" presName="childText" presStyleLbl="conFgAcc1" presStyleIdx="0" presStyleCnt="7">
        <dgm:presLayoutVars>
          <dgm:bulletEnabled val="1"/>
        </dgm:presLayoutVars>
      </dgm:prSet>
      <dgm:spPr/>
    </dgm:pt>
    <dgm:pt modelId="{A3F7E35E-3043-49EB-8785-E01E8BA43CAE}" type="pres">
      <dgm:prSet presAssocID="{D46F8848-8264-4A1F-8310-78DDED887DF2}" presName="spaceBetweenRectangles" presStyleCnt="0"/>
      <dgm:spPr/>
    </dgm:pt>
    <dgm:pt modelId="{63E63D2B-2AA5-479F-8925-A4FD7A2E50B2}" type="pres">
      <dgm:prSet presAssocID="{C5B0210D-DA0F-4E2F-96CB-9A22489F0C1A}" presName="parentLin" presStyleCnt="0"/>
      <dgm:spPr/>
    </dgm:pt>
    <dgm:pt modelId="{BAF1C46C-F9A3-42F3-94A1-0B77E8B42E12}" type="pres">
      <dgm:prSet presAssocID="{C5B0210D-DA0F-4E2F-96CB-9A22489F0C1A}" presName="parentLeftMargin" presStyleLbl="node1" presStyleIdx="0" presStyleCnt="7"/>
      <dgm:spPr/>
      <dgm:t>
        <a:bodyPr/>
        <a:lstStyle/>
        <a:p>
          <a:endParaRPr lang="en-US"/>
        </a:p>
      </dgm:t>
    </dgm:pt>
    <dgm:pt modelId="{70DB99D1-3A3B-4770-AABB-8E187F6A90B1}" type="pres">
      <dgm:prSet presAssocID="{C5B0210D-DA0F-4E2F-96CB-9A22489F0C1A}" presName="parentText" presStyleLbl="node1" presStyleIdx="1" presStyleCnt="7" custScaleX="126956" custScaleY="279118" custLinFactNeighborY="656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F2FADC-C5F7-4AD3-840C-6034BEF64179}" type="pres">
      <dgm:prSet presAssocID="{C5B0210D-DA0F-4E2F-96CB-9A22489F0C1A}" presName="negativeSpace" presStyleCnt="0"/>
      <dgm:spPr/>
    </dgm:pt>
    <dgm:pt modelId="{E7B51822-CA59-461C-BDB6-5D50FF4AD67F}" type="pres">
      <dgm:prSet presAssocID="{C5B0210D-DA0F-4E2F-96CB-9A22489F0C1A}" presName="childText" presStyleLbl="conFgAcc1" presStyleIdx="1" presStyleCnt="7">
        <dgm:presLayoutVars>
          <dgm:bulletEnabled val="1"/>
        </dgm:presLayoutVars>
      </dgm:prSet>
      <dgm:spPr/>
    </dgm:pt>
    <dgm:pt modelId="{E20CCA13-EA48-453C-B6B3-1E69E10BE600}" type="pres">
      <dgm:prSet presAssocID="{B1411CDD-74F6-49A0-A85F-235DE93AC942}" presName="spaceBetweenRectangles" presStyleCnt="0"/>
      <dgm:spPr/>
    </dgm:pt>
    <dgm:pt modelId="{FAE4DEBF-6857-4ABC-BB70-E73F7785677D}" type="pres">
      <dgm:prSet presAssocID="{5AA9BFF4-9C50-4447-8C93-BFD5E7F46390}" presName="parentLin" presStyleCnt="0"/>
      <dgm:spPr/>
    </dgm:pt>
    <dgm:pt modelId="{C1C3BFE1-75FB-4494-83E0-E68F8C6E9E9C}" type="pres">
      <dgm:prSet presAssocID="{5AA9BFF4-9C50-4447-8C93-BFD5E7F46390}" presName="parentLeftMargin" presStyleLbl="node1" presStyleIdx="1" presStyleCnt="7"/>
      <dgm:spPr/>
      <dgm:t>
        <a:bodyPr/>
        <a:lstStyle/>
        <a:p>
          <a:endParaRPr lang="en-US"/>
        </a:p>
      </dgm:t>
    </dgm:pt>
    <dgm:pt modelId="{AA6858CC-F560-4AFE-8E92-7338BAE2B932}" type="pres">
      <dgm:prSet presAssocID="{5AA9BFF4-9C50-4447-8C93-BFD5E7F46390}" presName="parentText" presStyleLbl="node1" presStyleIdx="2" presStyleCnt="7" custScaleX="128504" custScaleY="297305" custLinFactNeighborY="656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FAF502-5ACF-4416-9B4D-025D6F23D8BF}" type="pres">
      <dgm:prSet presAssocID="{5AA9BFF4-9C50-4447-8C93-BFD5E7F46390}" presName="negativeSpace" presStyleCnt="0"/>
      <dgm:spPr/>
    </dgm:pt>
    <dgm:pt modelId="{CDDACDF0-6431-4857-A3F4-C3EAA6DCBF13}" type="pres">
      <dgm:prSet presAssocID="{5AA9BFF4-9C50-4447-8C93-BFD5E7F46390}" presName="childText" presStyleLbl="conFgAcc1" presStyleIdx="2" presStyleCnt="7">
        <dgm:presLayoutVars>
          <dgm:bulletEnabled val="1"/>
        </dgm:presLayoutVars>
      </dgm:prSet>
      <dgm:spPr/>
    </dgm:pt>
    <dgm:pt modelId="{EC70DCA7-370C-4FA1-A5E8-FA41102F3404}" type="pres">
      <dgm:prSet presAssocID="{968DEFCE-30F8-4A78-866E-BC2A83E02AE0}" presName="spaceBetweenRectangles" presStyleCnt="0"/>
      <dgm:spPr/>
    </dgm:pt>
    <dgm:pt modelId="{59B5FF8F-B6BA-4CBC-84CF-4526FE94E878}" type="pres">
      <dgm:prSet presAssocID="{4AC3BE2C-96C4-4940-8E46-9B41E48E3D22}" presName="parentLin" presStyleCnt="0"/>
      <dgm:spPr/>
    </dgm:pt>
    <dgm:pt modelId="{531A2B55-0BE1-439F-92BA-4B94114936E3}" type="pres">
      <dgm:prSet presAssocID="{4AC3BE2C-96C4-4940-8E46-9B41E48E3D22}" presName="parentLeftMargin" presStyleLbl="node1" presStyleIdx="2" presStyleCnt="7"/>
      <dgm:spPr/>
      <dgm:t>
        <a:bodyPr/>
        <a:lstStyle/>
        <a:p>
          <a:endParaRPr lang="en-US"/>
        </a:p>
      </dgm:t>
    </dgm:pt>
    <dgm:pt modelId="{A0795B3B-CFB2-4414-9C07-ACD71E4F5211}" type="pres">
      <dgm:prSet presAssocID="{4AC3BE2C-96C4-4940-8E46-9B41E48E3D22}" presName="parentText" presStyleLbl="node1" presStyleIdx="3" presStyleCnt="7" custScaleX="128504" custScaleY="265326" custLinFactNeighborY="656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CE4BCF-4517-428F-BD85-CFEB8A1F246D}" type="pres">
      <dgm:prSet presAssocID="{4AC3BE2C-96C4-4940-8E46-9B41E48E3D22}" presName="negativeSpace" presStyleCnt="0"/>
      <dgm:spPr/>
    </dgm:pt>
    <dgm:pt modelId="{F0E80B66-8B33-4915-8E2C-6D937EB17006}" type="pres">
      <dgm:prSet presAssocID="{4AC3BE2C-96C4-4940-8E46-9B41E48E3D22}" presName="childText" presStyleLbl="conFgAcc1" presStyleIdx="3" presStyleCnt="7">
        <dgm:presLayoutVars>
          <dgm:bulletEnabled val="1"/>
        </dgm:presLayoutVars>
      </dgm:prSet>
      <dgm:spPr/>
    </dgm:pt>
    <dgm:pt modelId="{74858AC9-09B0-44DA-B75E-0EAD1F5394AD}" type="pres">
      <dgm:prSet presAssocID="{5B0E5B66-BE32-4F6B-A8C1-11A101681D71}" presName="spaceBetweenRectangles" presStyleCnt="0"/>
      <dgm:spPr/>
    </dgm:pt>
    <dgm:pt modelId="{D3221475-6B93-402D-92E7-8CE3E453875B}" type="pres">
      <dgm:prSet presAssocID="{B6E79589-8F82-423F-8682-5F167987A0BE}" presName="parentLin" presStyleCnt="0"/>
      <dgm:spPr/>
    </dgm:pt>
    <dgm:pt modelId="{99472B15-CAFA-4DB8-B050-0D89D50D534A}" type="pres">
      <dgm:prSet presAssocID="{B6E79589-8F82-423F-8682-5F167987A0BE}" presName="parentLeftMargin" presStyleLbl="node1" presStyleIdx="3" presStyleCnt="7"/>
      <dgm:spPr/>
      <dgm:t>
        <a:bodyPr/>
        <a:lstStyle/>
        <a:p>
          <a:endParaRPr lang="en-US"/>
        </a:p>
      </dgm:t>
    </dgm:pt>
    <dgm:pt modelId="{1C83A278-088D-41E9-A166-EF0EFFE2FADD}" type="pres">
      <dgm:prSet presAssocID="{B6E79589-8F82-423F-8682-5F167987A0BE}" presName="parentText" presStyleLbl="node1" presStyleIdx="4" presStyleCnt="7" custScaleX="125250" custScaleY="293901" custLinFactNeighborY="656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9E7EE7-2A80-4CDD-996E-842C0605A103}" type="pres">
      <dgm:prSet presAssocID="{B6E79589-8F82-423F-8682-5F167987A0BE}" presName="negativeSpace" presStyleCnt="0"/>
      <dgm:spPr/>
    </dgm:pt>
    <dgm:pt modelId="{2CA53EDA-380E-4676-BCEB-AFCEE3F25D9B}" type="pres">
      <dgm:prSet presAssocID="{B6E79589-8F82-423F-8682-5F167987A0BE}" presName="childText" presStyleLbl="conFgAcc1" presStyleIdx="4" presStyleCnt="7" custScaleY="103006">
        <dgm:presLayoutVars>
          <dgm:bulletEnabled val="1"/>
        </dgm:presLayoutVars>
      </dgm:prSet>
      <dgm:spPr/>
    </dgm:pt>
    <dgm:pt modelId="{D97E7C3E-BB87-41FD-8089-9FF6274FAC6F}" type="pres">
      <dgm:prSet presAssocID="{A621C083-B15C-45A1-937B-A538AB579265}" presName="spaceBetweenRectangles" presStyleCnt="0"/>
      <dgm:spPr/>
    </dgm:pt>
    <dgm:pt modelId="{F6D110AF-CD68-400B-BCB7-288EB1540813}" type="pres">
      <dgm:prSet presAssocID="{8065C426-A74F-47B4-B7D9-DBD773E2AEF9}" presName="parentLin" presStyleCnt="0"/>
      <dgm:spPr/>
    </dgm:pt>
    <dgm:pt modelId="{5DB0AE3F-0868-4CC3-B74A-FB449A000885}" type="pres">
      <dgm:prSet presAssocID="{8065C426-A74F-47B4-B7D9-DBD773E2AEF9}" presName="parentLeftMargin" presStyleLbl="node1" presStyleIdx="4" presStyleCnt="7"/>
      <dgm:spPr/>
      <dgm:t>
        <a:bodyPr/>
        <a:lstStyle/>
        <a:p>
          <a:endParaRPr lang="en-US"/>
        </a:p>
      </dgm:t>
    </dgm:pt>
    <dgm:pt modelId="{767C8B94-0E59-425F-8CD2-4ED7A66F0B5C}" type="pres">
      <dgm:prSet presAssocID="{8065C426-A74F-47B4-B7D9-DBD773E2AEF9}" presName="parentText" presStyleLbl="node1" presStyleIdx="5" presStyleCnt="7" custScaleX="113736" custScaleY="239852" custLinFactNeighborX="-3846" custLinFactNeighborY="480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5CCB79-CDD7-4600-8F88-36A62F00EC81}" type="pres">
      <dgm:prSet presAssocID="{8065C426-A74F-47B4-B7D9-DBD773E2AEF9}" presName="negativeSpace" presStyleCnt="0"/>
      <dgm:spPr/>
    </dgm:pt>
    <dgm:pt modelId="{4A376AFB-53CC-4542-B580-B47A3DBFC00E}" type="pres">
      <dgm:prSet presAssocID="{8065C426-A74F-47B4-B7D9-DBD773E2AEF9}" presName="childText" presStyleLbl="conFgAcc1" presStyleIdx="5" presStyleCnt="7">
        <dgm:presLayoutVars>
          <dgm:bulletEnabled val="1"/>
        </dgm:presLayoutVars>
      </dgm:prSet>
      <dgm:spPr/>
    </dgm:pt>
    <dgm:pt modelId="{97618832-27B1-47B5-BCC9-6839B45D4A4E}" type="pres">
      <dgm:prSet presAssocID="{C8A5B90B-CA4A-4299-9876-02265E9C5E3E}" presName="spaceBetweenRectangles" presStyleCnt="0"/>
      <dgm:spPr/>
    </dgm:pt>
    <dgm:pt modelId="{8AFD3F67-6627-4101-A0C4-3E612294B4AA}" type="pres">
      <dgm:prSet presAssocID="{332AD04B-1CAB-46C0-B382-BC207A671AAC}" presName="parentLin" presStyleCnt="0"/>
      <dgm:spPr/>
    </dgm:pt>
    <dgm:pt modelId="{C90DC0F6-3A74-4321-8C47-B089E6D7BE8E}" type="pres">
      <dgm:prSet presAssocID="{332AD04B-1CAB-46C0-B382-BC207A671AAC}" presName="parentLeftMargin" presStyleLbl="node1" presStyleIdx="5" presStyleCnt="7"/>
      <dgm:spPr/>
      <dgm:t>
        <a:bodyPr/>
        <a:lstStyle/>
        <a:p>
          <a:endParaRPr lang="en-US"/>
        </a:p>
      </dgm:t>
    </dgm:pt>
    <dgm:pt modelId="{DB6456B5-2B2A-422B-8859-6C15FE06FCEF}" type="pres">
      <dgm:prSet presAssocID="{332AD04B-1CAB-46C0-B382-BC207A671AAC}" presName="parentText" presStyleLbl="node1" presStyleIdx="6" presStyleCnt="7" custScaleX="115453" custScaleY="288948" custLinFactNeighborX="-3846" custLinFactNeighborY="158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E488A3-B3C5-407D-A2BA-B6EA55647299}" type="pres">
      <dgm:prSet presAssocID="{332AD04B-1CAB-46C0-B382-BC207A671AAC}" presName="negativeSpace" presStyleCnt="0"/>
      <dgm:spPr/>
    </dgm:pt>
    <dgm:pt modelId="{0F5A4ACC-EDD1-4223-B8AA-FDBD3930340C}" type="pres">
      <dgm:prSet presAssocID="{332AD04B-1CAB-46C0-B382-BC207A671AAC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BEE6E982-EB41-4BD4-9885-471B28758519}" type="presOf" srcId="{C5B0210D-DA0F-4E2F-96CB-9A22489F0C1A}" destId="{70DB99D1-3A3B-4770-AABB-8E187F6A90B1}" srcOrd="1" destOrd="0" presId="urn:microsoft.com/office/officeart/2005/8/layout/list1"/>
    <dgm:cxn modelId="{069E9164-B42D-4514-B57B-E3C383EB5B33}" type="presOf" srcId="{60BFF8C5-CC47-4F19-B638-1B016584C399}" destId="{F8F065EA-1211-4D09-A558-5D7B9408EE53}" srcOrd="0" destOrd="0" presId="urn:microsoft.com/office/officeart/2005/8/layout/list1"/>
    <dgm:cxn modelId="{FF4915D4-4D22-4359-95B5-19A9CDDA4848}" srcId="{60BFF8C5-CC47-4F19-B638-1B016584C399}" destId="{332AD04B-1CAB-46C0-B382-BC207A671AAC}" srcOrd="6" destOrd="0" parTransId="{1616151D-67EB-4EDF-830E-7285E368C889}" sibTransId="{B56C2368-34AC-42BE-BF60-57E67F8F38B7}"/>
    <dgm:cxn modelId="{D1C74FE0-5CBE-44E0-BCAB-181B0BFEB7C8}" srcId="{60BFF8C5-CC47-4F19-B638-1B016584C399}" destId="{B6E79589-8F82-423F-8682-5F167987A0BE}" srcOrd="4" destOrd="0" parTransId="{A72EFFA8-FA28-4EDE-A4A1-DE35970874EC}" sibTransId="{A621C083-B15C-45A1-937B-A538AB579265}"/>
    <dgm:cxn modelId="{A8A6D1F8-F2E1-465E-869A-AA7D007723CF}" type="presOf" srcId="{C5B0210D-DA0F-4E2F-96CB-9A22489F0C1A}" destId="{BAF1C46C-F9A3-42F3-94A1-0B77E8B42E12}" srcOrd="0" destOrd="0" presId="urn:microsoft.com/office/officeart/2005/8/layout/list1"/>
    <dgm:cxn modelId="{76092DFA-B697-492F-9741-A3E3B266852F}" type="presOf" srcId="{4AC3BE2C-96C4-4940-8E46-9B41E48E3D22}" destId="{531A2B55-0BE1-439F-92BA-4B94114936E3}" srcOrd="0" destOrd="0" presId="urn:microsoft.com/office/officeart/2005/8/layout/list1"/>
    <dgm:cxn modelId="{CCA6A427-85EB-41EE-AB97-3AC7262583CE}" type="presOf" srcId="{332AD04B-1CAB-46C0-B382-BC207A671AAC}" destId="{DB6456B5-2B2A-422B-8859-6C15FE06FCEF}" srcOrd="1" destOrd="0" presId="urn:microsoft.com/office/officeart/2005/8/layout/list1"/>
    <dgm:cxn modelId="{5CAD9C84-8983-403E-B7D3-9410C841C760}" type="presOf" srcId="{B6E79589-8F82-423F-8682-5F167987A0BE}" destId="{1C83A278-088D-41E9-A166-EF0EFFE2FADD}" srcOrd="1" destOrd="0" presId="urn:microsoft.com/office/officeart/2005/8/layout/list1"/>
    <dgm:cxn modelId="{70DD069D-BADB-432E-8910-A3087A3E4F82}" type="presOf" srcId="{B6E79589-8F82-423F-8682-5F167987A0BE}" destId="{99472B15-CAFA-4DB8-B050-0D89D50D534A}" srcOrd="0" destOrd="0" presId="urn:microsoft.com/office/officeart/2005/8/layout/list1"/>
    <dgm:cxn modelId="{6070792F-DD3E-4BCD-8B75-8394068F5FED}" type="presOf" srcId="{4AC3BE2C-96C4-4940-8E46-9B41E48E3D22}" destId="{A0795B3B-CFB2-4414-9C07-ACD71E4F5211}" srcOrd="1" destOrd="0" presId="urn:microsoft.com/office/officeart/2005/8/layout/list1"/>
    <dgm:cxn modelId="{EC339263-0407-41A3-A294-F99FBABF4621}" srcId="{60BFF8C5-CC47-4F19-B638-1B016584C399}" destId="{8065C426-A74F-47B4-B7D9-DBD773E2AEF9}" srcOrd="5" destOrd="0" parTransId="{DD7A7374-76DD-4503-A8D7-8AD3992B4B84}" sibTransId="{C8A5B90B-CA4A-4299-9876-02265E9C5E3E}"/>
    <dgm:cxn modelId="{9149F855-64FC-4C56-AD67-2708897A0719}" type="presOf" srcId="{8065C426-A74F-47B4-B7D9-DBD773E2AEF9}" destId="{767C8B94-0E59-425F-8CD2-4ED7A66F0B5C}" srcOrd="1" destOrd="0" presId="urn:microsoft.com/office/officeart/2005/8/layout/list1"/>
    <dgm:cxn modelId="{013516BB-BA4F-4AA7-B74B-3CED285383D4}" srcId="{60BFF8C5-CC47-4F19-B638-1B016584C399}" destId="{5AA9BFF4-9C50-4447-8C93-BFD5E7F46390}" srcOrd="2" destOrd="0" parTransId="{F2E531EA-C763-45A7-A022-DFB2C050E279}" sibTransId="{968DEFCE-30F8-4A78-866E-BC2A83E02AE0}"/>
    <dgm:cxn modelId="{6D68688C-3384-4A25-8810-30868BB8D484}" type="presOf" srcId="{8065C426-A74F-47B4-B7D9-DBD773E2AEF9}" destId="{5DB0AE3F-0868-4CC3-B74A-FB449A000885}" srcOrd="0" destOrd="0" presId="urn:microsoft.com/office/officeart/2005/8/layout/list1"/>
    <dgm:cxn modelId="{4BB8F91E-B2C6-4D39-B6DD-83AB977452A9}" type="presOf" srcId="{75888D43-1107-42E8-A4D0-B0466CED0587}" destId="{8C6E0A1A-4EB5-4367-BB66-C415355F3D72}" srcOrd="1" destOrd="0" presId="urn:microsoft.com/office/officeart/2005/8/layout/list1"/>
    <dgm:cxn modelId="{B6CC1279-277E-4A0A-AD15-BBF4BACAD875}" type="presOf" srcId="{332AD04B-1CAB-46C0-B382-BC207A671AAC}" destId="{C90DC0F6-3A74-4321-8C47-B089E6D7BE8E}" srcOrd="0" destOrd="0" presId="urn:microsoft.com/office/officeart/2005/8/layout/list1"/>
    <dgm:cxn modelId="{50C3CCE3-37FE-4829-AF6C-478A74F4CBD0}" type="presOf" srcId="{5AA9BFF4-9C50-4447-8C93-BFD5E7F46390}" destId="{AA6858CC-F560-4AFE-8E92-7338BAE2B932}" srcOrd="1" destOrd="0" presId="urn:microsoft.com/office/officeart/2005/8/layout/list1"/>
    <dgm:cxn modelId="{4E46FF24-627F-4831-B4AE-D5DB31B72E59}" type="presOf" srcId="{75888D43-1107-42E8-A4D0-B0466CED0587}" destId="{2EA717B4-43A5-4E00-83B3-C7D1752E832F}" srcOrd="0" destOrd="0" presId="urn:microsoft.com/office/officeart/2005/8/layout/list1"/>
    <dgm:cxn modelId="{1A07B9EF-F4AA-4CB6-BA8E-CD496618C347}" srcId="{60BFF8C5-CC47-4F19-B638-1B016584C399}" destId="{C5B0210D-DA0F-4E2F-96CB-9A22489F0C1A}" srcOrd="1" destOrd="0" parTransId="{ECB05ED5-B58F-4477-A239-7187DD870B8F}" sibTransId="{B1411CDD-74F6-49A0-A85F-235DE93AC942}"/>
    <dgm:cxn modelId="{F732343B-BB70-4430-A994-612AA491089C}" srcId="{60BFF8C5-CC47-4F19-B638-1B016584C399}" destId="{4AC3BE2C-96C4-4940-8E46-9B41E48E3D22}" srcOrd="3" destOrd="0" parTransId="{CDBB50ED-DE11-4F97-BD94-9D0DCE85BBA7}" sibTransId="{5B0E5B66-BE32-4F6B-A8C1-11A101681D71}"/>
    <dgm:cxn modelId="{7B11F872-DADA-4AF6-9501-6C65FE11C9C5}" srcId="{60BFF8C5-CC47-4F19-B638-1B016584C399}" destId="{75888D43-1107-42E8-A4D0-B0466CED0587}" srcOrd="0" destOrd="0" parTransId="{73B3CE3B-7E2E-41A3-8533-E3ACD8411131}" sibTransId="{D46F8848-8264-4A1F-8310-78DDED887DF2}"/>
    <dgm:cxn modelId="{E493696E-A193-4E75-90D1-90C320AAEF86}" type="presOf" srcId="{5AA9BFF4-9C50-4447-8C93-BFD5E7F46390}" destId="{C1C3BFE1-75FB-4494-83E0-E68F8C6E9E9C}" srcOrd="0" destOrd="0" presId="urn:microsoft.com/office/officeart/2005/8/layout/list1"/>
    <dgm:cxn modelId="{4F007A89-62D5-48CA-8C27-EF4934F737ED}" type="presParOf" srcId="{F8F065EA-1211-4D09-A558-5D7B9408EE53}" destId="{E715124B-A675-4226-A054-73945506508A}" srcOrd="0" destOrd="0" presId="urn:microsoft.com/office/officeart/2005/8/layout/list1"/>
    <dgm:cxn modelId="{482082B6-ECF3-4DE7-BB45-BA42045E9C03}" type="presParOf" srcId="{E715124B-A675-4226-A054-73945506508A}" destId="{2EA717B4-43A5-4E00-83B3-C7D1752E832F}" srcOrd="0" destOrd="0" presId="urn:microsoft.com/office/officeart/2005/8/layout/list1"/>
    <dgm:cxn modelId="{1561B945-1C91-49AC-8008-65A94668124C}" type="presParOf" srcId="{E715124B-A675-4226-A054-73945506508A}" destId="{8C6E0A1A-4EB5-4367-BB66-C415355F3D72}" srcOrd="1" destOrd="0" presId="urn:microsoft.com/office/officeart/2005/8/layout/list1"/>
    <dgm:cxn modelId="{726673FC-96A0-4AC9-B543-7B537CD9E154}" type="presParOf" srcId="{F8F065EA-1211-4D09-A558-5D7B9408EE53}" destId="{21737B0C-0D6E-41D3-A53A-9226DB8E7A8F}" srcOrd="1" destOrd="0" presId="urn:microsoft.com/office/officeart/2005/8/layout/list1"/>
    <dgm:cxn modelId="{784FFBE7-CFAE-4C48-8006-E02C2A68001E}" type="presParOf" srcId="{F8F065EA-1211-4D09-A558-5D7B9408EE53}" destId="{64A4B41D-70C8-4CA5-B577-0BCE6FC0D1B7}" srcOrd="2" destOrd="0" presId="urn:microsoft.com/office/officeart/2005/8/layout/list1"/>
    <dgm:cxn modelId="{AA707474-FC65-4631-9024-2344ED9F77B5}" type="presParOf" srcId="{F8F065EA-1211-4D09-A558-5D7B9408EE53}" destId="{A3F7E35E-3043-49EB-8785-E01E8BA43CAE}" srcOrd="3" destOrd="0" presId="urn:microsoft.com/office/officeart/2005/8/layout/list1"/>
    <dgm:cxn modelId="{07755E7D-401F-4A8D-A7AF-F5157728708A}" type="presParOf" srcId="{F8F065EA-1211-4D09-A558-5D7B9408EE53}" destId="{63E63D2B-2AA5-479F-8925-A4FD7A2E50B2}" srcOrd="4" destOrd="0" presId="urn:microsoft.com/office/officeart/2005/8/layout/list1"/>
    <dgm:cxn modelId="{746BF7DA-853B-4DBE-AE42-289EF9C034CB}" type="presParOf" srcId="{63E63D2B-2AA5-479F-8925-A4FD7A2E50B2}" destId="{BAF1C46C-F9A3-42F3-94A1-0B77E8B42E12}" srcOrd="0" destOrd="0" presId="urn:microsoft.com/office/officeart/2005/8/layout/list1"/>
    <dgm:cxn modelId="{4A86599E-92A4-4B77-AFFD-4859A1C9ADF6}" type="presParOf" srcId="{63E63D2B-2AA5-479F-8925-A4FD7A2E50B2}" destId="{70DB99D1-3A3B-4770-AABB-8E187F6A90B1}" srcOrd="1" destOrd="0" presId="urn:microsoft.com/office/officeart/2005/8/layout/list1"/>
    <dgm:cxn modelId="{0DC61ACA-CA5F-46E6-91D2-A2423CD7214F}" type="presParOf" srcId="{F8F065EA-1211-4D09-A558-5D7B9408EE53}" destId="{D8F2FADC-C5F7-4AD3-840C-6034BEF64179}" srcOrd="5" destOrd="0" presId="urn:microsoft.com/office/officeart/2005/8/layout/list1"/>
    <dgm:cxn modelId="{2A3B164D-043B-4739-888F-1EC3A553F29D}" type="presParOf" srcId="{F8F065EA-1211-4D09-A558-5D7B9408EE53}" destId="{E7B51822-CA59-461C-BDB6-5D50FF4AD67F}" srcOrd="6" destOrd="0" presId="urn:microsoft.com/office/officeart/2005/8/layout/list1"/>
    <dgm:cxn modelId="{8087B5E2-A129-462E-9F4B-1F25BD6EDCD1}" type="presParOf" srcId="{F8F065EA-1211-4D09-A558-5D7B9408EE53}" destId="{E20CCA13-EA48-453C-B6B3-1E69E10BE600}" srcOrd="7" destOrd="0" presId="urn:microsoft.com/office/officeart/2005/8/layout/list1"/>
    <dgm:cxn modelId="{4F90F068-AB95-4EAD-A684-8DC4DB41111A}" type="presParOf" srcId="{F8F065EA-1211-4D09-A558-5D7B9408EE53}" destId="{FAE4DEBF-6857-4ABC-BB70-E73F7785677D}" srcOrd="8" destOrd="0" presId="urn:microsoft.com/office/officeart/2005/8/layout/list1"/>
    <dgm:cxn modelId="{44583BE5-A165-42F6-A324-25C05435F160}" type="presParOf" srcId="{FAE4DEBF-6857-4ABC-BB70-E73F7785677D}" destId="{C1C3BFE1-75FB-4494-83E0-E68F8C6E9E9C}" srcOrd="0" destOrd="0" presId="urn:microsoft.com/office/officeart/2005/8/layout/list1"/>
    <dgm:cxn modelId="{1E333A6A-2CD6-4293-B299-5758E659C825}" type="presParOf" srcId="{FAE4DEBF-6857-4ABC-BB70-E73F7785677D}" destId="{AA6858CC-F560-4AFE-8E92-7338BAE2B932}" srcOrd="1" destOrd="0" presId="urn:microsoft.com/office/officeart/2005/8/layout/list1"/>
    <dgm:cxn modelId="{4DFB5062-9027-434B-9896-664B34485A39}" type="presParOf" srcId="{F8F065EA-1211-4D09-A558-5D7B9408EE53}" destId="{76FAF502-5ACF-4416-9B4D-025D6F23D8BF}" srcOrd="9" destOrd="0" presId="urn:microsoft.com/office/officeart/2005/8/layout/list1"/>
    <dgm:cxn modelId="{96199FD1-77A9-43B9-907C-CA55528D0A09}" type="presParOf" srcId="{F8F065EA-1211-4D09-A558-5D7B9408EE53}" destId="{CDDACDF0-6431-4857-A3F4-C3EAA6DCBF13}" srcOrd="10" destOrd="0" presId="urn:microsoft.com/office/officeart/2005/8/layout/list1"/>
    <dgm:cxn modelId="{5D393814-329F-454F-9346-1B22EE85A8E2}" type="presParOf" srcId="{F8F065EA-1211-4D09-A558-5D7B9408EE53}" destId="{EC70DCA7-370C-4FA1-A5E8-FA41102F3404}" srcOrd="11" destOrd="0" presId="urn:microsoft.com/office/officeart/2005/8/layout/list1"/>
    <dgm:cxn modelId="{107DF049-6E69-414B-AD91-B8BA6C5633AC}" type="presParOf" srcId="{F8F065EA-1211-4D09-A558-5D7B9408EE53}" destId="{59B5FF8F-B6BA-4CBC-84CF-4526FE94E878}" srcOrd="12" destOrd="0" presId="urn:microsoft.com/office/officeart/2005/8/layout/list1"/>
    <dgm:cxn modelId="{0A93E3B1-833B-404A-8389-AA65AB978A2E}" type="presParOf" srcId="{59B5FF8F-B6BA-4CBC-84CF-4526FE94E878}" destId="{531A2B55-0BE1-439F-92BA-4B94114936E3}" srcOrd="0" destOrd="0" presId="urn:microsoft.com/office/officeart/2005/8/layout/list1"/>
    <dgm:cxn modelId="{AAA229D8-9020-4724-A847-51BB5603D6C7}" type="presParOf" srcId="{59B5FF8F-B6BA-4CBC-84CF-4526FE94E878}" destId="{A0795B3B-CFB2-4414-9C07-ACD71E4F5211}" srcOrd="1" destOrd="0" presId="urn:microsoft.com/office/officeart/2005/8/layout/list1"/>
    <dgm:cxn modelId="{26F423D0-14C4-4743-89EE-3DDD98888A11}" type="presParOf" srcId="{F8F065EA-1211-4D09-A558-5D7B9408EE53}" destId="{51CE4BCF-4517-428F-BD85-CFEB8A1F246D}" srcOrd="13" destOrd="0" presId="urn:microsoft.com/office/officeart/2005/8/layout/list1"/>
    <dgm:cxn modelId="{B883626B-B7FE-4E3C-A5CB-12610EA5944C}" type="presParOf" srcId="{F8F065EA-1211-4D09-A558-5D7B9408EE53}" destId="{F0E80B66-8B33-4915-8E2C-6D937EB17006}" srcOrd="14" destOrd="0" presId="urn:microsoft.com/office/officeart/2005/8/layout/list1"/>
    <dgm:cxn modelId="{39FFE7D8-5B56-4ECE-A518-F0BBD07E0242}" type="presParOf" srcId="{F8F065EA-1211-4D09-A558-5D7B9408EE53}" destId="{74858AC9-09B0-44DA-B75E-0EAD1F5394AD}" srcOrd="15" destOrd="0" presId="urn:microsoft.com/office/officeart/2005/8/layout/list1"/>
    <dgm:cxn modelId="{E9D1EF6F-4A30-4DE0-835F-85C95C4181ED}" type="presParOf" srcId="{F8F065EA-1211-4D09-A558-5D7B9408EE53}" destId="{D3221475-6B93-402D-92E7-8CE3E453875B}" srcOrd="16" destOrd="0" presId="urn:microsoft.com/office/officeart/2005/8/layout/list1"/>
    <dgm:cxn modelId="{6FC53CDE-A593-4475-ACC3-B9B30E938113}" type="presParOf" srcId="{D3221475-6B93-402D-92E7-8CE3E453875B}" destId="{99472B15-CAFA-4DB8-B050-0D89D50D534A}" srcOrd="0" destOrd="0" presId="urn:microsoft.com/office/officeart/2005/8/layout/list1"/>
    <dgm:cxn modelId="{76913DBD-CE18-49C8-94D1-016C19CA2DCC}" type="presParOf" srcId="{D3221475-6B93-402D-92E7-8CE3E453875B}" destId="{1C83A278-088D-41E9-A166-EF0EFFE2FADD}" srcOrd="1" destOrd="0" presId="urn:microsoft.com/office/officeart/2005/8/layout/list1"/>
    <dgm:cxn modelId="{15EA9C15-E526-4765-829E-449E1BC52654}" type="presParOf" srcId="{F8F065EA-1211-4D09-A558-5D7B9408EE53}" destId="{479E7EE7-2A80-4CDD-996E-842C0605A103}" srcOrd="17" destOrd="0" presId="urn:microsoft.com/office/officeart/2005/8/layout/list1"/>
    <dgm:cxn modelId="{E604332A-9A37-4F3E-A6CD-119E068D3F67}" type="presParOf" srcId="{F8F065EA-1211-4D09-A558-5D7B9408EE53}" destId="{2CA53EDA-380E-4676-BCEB-AFCEE3F25D9B}" srcOrd="18" destOrd="0" presId="urn:microsoft.com/office/officeart/2005/8/layout/list1"/>
    <dgm:cxn modelId="{F30473A4-3774-4FD5-9BDD-8AC01D1D5702}" type="presParOf" srcId="{F8F065EA-1211-4D09-A558-5D7B9408EE53}" destId="{D97E7C3E-BB87-41FD-8089-9FF6274FAC6F}" srcOrd="19" destOrd="0" presId="urn:microsoft.com/office/officeart/2005/8/layout/list1"/>
    <dgm:cxn modelId="{8AAA1F85-1511-4D94-A3F6-658626DF2E4A}" type="presParOf" srcId="{F8F065EA-1211-4D09-A558-5D7B9408EE53}" destId="{F6D110AF-CD68-400B-BCB7-288EB1540813}" srcOrd="20" destOrd="0" presId="urn:microsoft.com/office/officeart/2005/8/layout/list1"/>
    <dgm:cxn modelId="{B427D2FD-8E32-4340-A086-45B215760461}" type="presParOf" srcId="{F6D110AF-CD68-400B-BCB7-288EB1540813}" destId="{5DB0AE3F-0868-4CC3-B74A-FB449A000885}" srcOrd="0" destOrd="0" presId="urn:microsoft.com/office/officeart/2005/8/layout/list1"/>
    <dgm:cxn modelId="{B95B2A3C-7C05-4DAA-80C7-879EB72BB85F}" type="presParOf" srcId="{F6D110AF-CD68-400B-BCB7-288EB1540813}" destId="{767C8B94-0E59-425F-8CD2-4ED7A66F0B5C}" srcOrd="1" destOrd="0" presId="urn:microsoft.com/office/officeart/2005/8/layout/list1"/>
    <dgm:cxn modelId="{D3575A83-F719-4AC4-8577-727F5386D5F8}" type="presParOf" srcId="{F8F065EA-1211-4D09-A558-5D7B9408EE53}" destId="{865CCB79-CDD7-4600-8F88-36A62F00EC81}" srcOrd="21" destOrd="0" presId="urn:microsoft.com/office/officeart/2005/8/layout/list1"/>
    <dgm:cxn modelId="{3DF76689-2203-48C2-9FA5-12EE42637B23}" type="presParOf" srcId="{F8F065EA-1211-4D09-A558-5D7B9408EE53}" destId="{4A376AFB-53CC-4542-B580-B47A3DBFC00E}" srcOrd="22" destOrd="0" presId="urn:microsoft.com/office/officeart/2005/8/layout/list1"/>
    <dgm:cxn modelId="{2215D86F-5F68-4F28-B33D-5CD4BD3EDD9C}" type="presParOf" srcId="{F8F065EA-1211-4D09-A558-5D7B9408EE53}" destId="{97618832-27B1-47B5-BCC9-6839B45D4A4E}" srcOrd="23" destOrd="0" presId="urn:microsoft.com/office/officeart/2005/8/layout/list1"/>
    <dgm:cxn modelId="{17FBB69E-C0BF-4A52-AFE8-E54F347EA58F}" type="presParOf" srcId="{F8F065EA-1211-4D09-A558-5D7B9408EE53}" destId="{8AFD3F67-6627-4101-A0C4-3E612294B4AA}" srcOrd="24" destOrd="0" presId="urn:microsoft.com/office/officeart/2005/8/layout/list1"/>
    <dgm:cxn modelId="{8DCA92C5-48E9-4CB7-890B-78E6C9928070}" type="presParOf" srcId="{8AFD3F67-6627-4101-A0C4-3E612294B4AA}" destId="{C90DC0F6-3A74-4321-8C47-B089E6D7BE8E}" srcOrd="0" destOrd="0" presId="urn:microsoft.com/office/officeart/2005/8/layout/list1"/>
    <dgm:cxn modelId="{654F3E6D-E479-4DBD-B9AB-DA9C3AF282B1}" type="presParOf" srcId="{8AFD3F67-6627-4101-A0C4-3E612294B4AA}" destId="{DB6456B5-2B2A-422B-8859-6C15FE06FCEF}" srcOrd="1" destOrd="0" presId="urn:microsoft.com/office/officeart/2005/8/layout/list1"/>
    <dgm:cxn modelId="{F697051C-35FA-4C3D-834E-1E7FA71330DD}" type="presParOf" srcId="{F8F065EA-1211-4D09-A558-5D7B9408EE53}" destId="{5EE488A3-B3C5-407D-A2BA-B6EA55647299}" srcOrd="25" destOrd="0" presId="urn:microsoft.com/office/officeart/2005/8/layout/list1"/>
    <dgm:cxn modelId="{C2E885BD-58FB-428F-9A74-DECD946AC6D3}" type="presParOf" srcId="{F8F065EA-1211-4D09-A558-5D7B9408EE53}" destId="{0F5A4ACC-EDD1-4223-B8AA-FDBD3930340C}" srcOrd="26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792FA48-B668-433F-9B58-41A880042D70}" type="datetimeFigureOut">
              <a:rPr lang="th-TH"/>
              <a:pPr>
                <a:defRPr/>
              </a:pPr>
              <a:t>13/03/56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BF77944-6DE4-40E5-934F-7E75853AF62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h-TH" smtClean="0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39BDAD4-7C9A-47FC-83E7-B7984CDB29AA}" type="slidenum">
              <a:rPr lang="en-US">
                <a:cs typeface="Tahoma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2</a:t>
            </a:fld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3</a:t>
            </a:fld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4</a:t>
            </a:fld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5</a:t>
            </a:fld>
            <a:endParaRPr 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6</a:t>
            </a:fld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7</a:t>
            </a:fld>
            <a:endParaRPr lang="th-T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8</a:t>
            </a:fld>
            <a:endParaRPr lang="th-TH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9</a:t>
            </a:fld>
            <a:endParaRPr lang="th-TH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4E957CB-0885-4DCA-8724-671CF58BED88}" type="slidenum">
              <a:rPr lang="en-GB" smtClean="0"/>
              <a:pPr/>
              <a:t>10</a:t>
            </a:fld>
            <a:endParaRPr lang="en-GB" smtClean="0"/>
          </a:p>
        </p:txBody>
      </p:sp>
      <p:sp>
        <p:nvSpPr>
          <p:cNvPr id="67587" name="Text Box 1"/>
          <p:cNvSpPr txBox="1">
            <a:spLocks noChangeArrowheads="1"/>
          </p:cNvSpPr>
          <p:nvPr/>
        </p:nvSpPr>
        <p:spPr bwMode="auto">
          <a:xfrm>
            <a:off x="919378" y="746245"/>
            <a:ext cx="4960508" cy="37201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91458" tIns="45729" rIns="91458" bIns="45729" anchor="ctr"/>
          <a:lstStyle/>
          <a:p>
            <a:endParaRPr lang="th-TH"/>
          </a:p>
        </p:txBody>
      </p:sp>
      <p:sp>
        <p:nvSpPr>
          <p:cNvPr id="67588" name="Rectangle 2"/>
          <p:cNvSpPr>
            <a:spLocks noGrp="1" noChangeArrowheads="1"/>
          </p:cNvSpPr>
          <p:nvPr>
            <p:ph type="body"/>
          </p:nvPr>
        </p:nvSpPr>
        <p:spPr>
          <a:xfrm>
            <a:off x="679609" y="4714043"/>
            <a:ext cx="5438458" cy="4467939"/>
          </a:xfrm>
          <a:noFill/>
          <a:ln/>
        </p:spPr>
        <p:txBody>
          <a:bodyPr wrap="none" anchor="ctr"/>
          <a:lstStyle/>
          <a:p>
            <a:endParaRPr lang="th-TH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3976DAC-5689-40AD-B3A5-432109487699}" type="slidenum">
              <a:rPr lang="en-GB" smtClean="0"/>
              <a:pPr/>
              <a:t>11</a:t>
            </a:fld>
            <a:endParaRPr lang="en-GB" smtClean="0"/>
          </a:p>
        </p:txBody>
      </p:sp>
      <p:sp>
        <p:nvSpPr>
          <p:cNvPr id="68611" name="Text Box 1"/>
          <p:cNvSpPr txBox="1">
            <a:spLocks noChangeArrowheads="1"/>
          </p:cNvSpPr>
          <p:nvPr/>
        </p:nvSpPr>
        <p:spPr bwMode="auto">
          <a:xfrm>
            <a:off x="919378" y="746245"/>
            <a:ext cx="4960508" cy="37201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91458" tIns="45729" rIns="91458" bIns="45729" anchor="ctr"/>
          <a:lstStyle/>
          <a:p>
            <a:endParaRPr lang="th-TH"/>
          </a:p>
        </p:txBody>
      </p:sp>
      <p:sp>
        <p:nvSpPr>
          <p:cNvPr id="68612" name="Rectangle 2"/>
          <p:cNvSpPr>
            <a:spLocks noGrp="1" noChangeArrowheads="1"/>
          </p:cNvSpPr>
          <p:nvPr>
            <p:ph type="body"/>
          </p:nvPr>
        </p:nvSpPr>
        <p:spPr>
          <a:xfrm>
            <a:off x="679609" y="4714043"/>
            <a:ext cx="5438458" cy="4467939"/>
          </a:xfrm>
          <a:noFill/>
          <a:ln/>
        </p:spPr>
        <p:txBody>
          <a:bodyPr wrap="none" anchor="ctr"/>
          <a:lstStyle/>
          <a:p>
            <a:endParaRPr lang="th-TH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F601D1-FFD4-46E6-85B6-386E3CA62C3F}" type="slidenum">
              <a:rPr lang="en-GB"/>
              <a:pPr/>
              <a:t>12</a:t>
            </a:fld>
            <a:endParaRPr lang="en-GB"/>
          </a:p>
        </p:txBody>
      </p:sp>
      <p:sp>
        <p:nvSpPr>
          <p:cNvPr id="5046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5513" y="744538"/>
            <a:ext cx="4959350" cy="3719512"/>
          </a:xfrm>
          <a:ln/>
        </p:spPr>
      </p:sp>
      <p:sp>
        <p:nvSpPr>
          <p:cNvPr id="5046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5406" y="4710436"/>
            <a:ext cx="4986864" cy="4471030"/>
          </a:xfrm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446EA16-DAA9-4CDA-A901-B701C1B1CD44}" type="slidenum">
              <a:rPr lang="en-GB" smtClean="0"/>
              <a:pPr/>
              <a:t>13</a:t>
            </a:fld>
            <a:endParaRPr lang="en-GB" smtClean="0"/>
          </a:p>
        </p:txBody>
      </p:sp>
      <p:sp>
        <p:nvSpPr>
          <p:cNvPr id="70659" name="Text Box 1"/>
          <p:cNvSpPr txBox="1">
            <a:spLocks noChangeArrowheads="1"/>
          </p:cNvSpPr>
          <p:nvPr/>
        </p:nvSpPr>
        <p:spPr bwMode="auto">
          <a:xfrm>
            <a:off x="919378" y="746245"/>
            <a:ext cx="4960508" cy="37201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91458" tIns="45729" rIns="91458" bIns="45729" anchor="ctr"/>
          <a:lstStyle/>
          <a:p>
            <a:endParaRPr lang="th-TH"/>
          </a:p>
        </p:txBody>
      </p:sp>
      <p:sp>
        <p:nvSpPr>
          <p:cNvPr id="70660" name="Rectangle 2"/>
          <p:cNvSpPr>
            <a:spLocks noGrp="1" noChangeArrowheads="1"/>
          </p:cNvSpPr>
          <p:nvPr>
            <p:ph type="body"/>
          </p:nvPr>
        </p:nvSpPr>
        <p:spPr>
          <a:xfrm>
            <a:off x="679609" y="4714043"/>
            <a:ext cx="5438458" cy="4467939"/>
          </a:xfrm>
          <a:noFill/>
          <a:ln/>
        </p:spPr>
        <p:txBody>
          <a:bodyPr wrap="none" anchor="ctr"/>
          <a:lstStyle/>
          <a:p>
            <a:endParaRPr lang="th-TH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970273D-5D24-4A1E-8C59-AC3695EEB0D9}" type="slidenum">
              <a:rPr lang="en-GB" smtClean="0"/>
              <a:pPr/>
              <a:t>14</a:t>
            </a:fld>
            <a:endParaRPr lang="en-GB" smtClean="0"/>
          </a:p>
        </p:txBody>
      </p:sp>
      <p:sp>
        <p:nvSpPr>
          <p:cNvPr id="62467" name="Text Box 1"/>
          <p:cNvSpPr txBox="1">
            <a:spLocks noChangeArrowheads="1"/>
          </p:cNvSpPr>
          <p:nvPr/>
        </p:nvSpPr>
        <p:spPr bwMode="auto">
          <a:xfrm>
            <a:off x="919378" y="746245"/>
            <a:ext cx="4960508" cy="37201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91458" tIns="45729" rIns="91458" bIns="45729" anchor="ctr"/>
          <a:lstStyle/>
          <a:p>
            <a:endParaRPr lang="th-TH"/>
          </a:p>
        </p:txBody>
      </p:sp>
      <p:sp>
        <p:nvSpPr>
          <p:cNvPr id="62468" name="Rectangle 2"/>
          <p:cNvSpPr>
            <a:spLocks noGrp="1" noChangeArrowheads="1"/>
          </p:cNvSpPr>
          <p:nvPr>
            <p:ph type="body"/>
          </p:nvPr>
        </p:nvSpPr>
        <p:spPr>
          <a:xfrm>
            <a:off x="679609" y="4714043"/>
            <a:ext cx="5438458" cy="4467939"/>
          </a:xfrm>
          <a:noFill/>
          <a:ln/>
        </p:spPr>
        <p:txBody>
          <a:bodyPr wrap="none" anchor="ctr"/>
          <a:lstStyle/>
          <a:p>
            <a:endParaRPr lang="th-TH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2555798-BE21-4E59-8DE2-5FCB54BF2C49}" type="slidenum">
              <a:rPr lang="en-GB" smtClean="0"/>
              <a:pPr/>
              <a:t>15</a:t>
            </a:fld>
            <a:endParaRPr lang="en-GB" smtClean="0"/>
          </a:p>
        </p:txBody>
      </p:sp>
      <p:sp>
        <p:nvSpPr>
          <p:cNvPr id="63491" name="Text Box 1"/>
          <p:cNvSpPr txBox="1">
            <a:spLocks noChangeArrowheads="1"/>
          </p:cNvSpPr>
          <p:nvPr/>
        </p:nvSpPr>
        <p:spPr bwMode="auto">
          <a:xfrm>
            <a:off x="919378" y="746245"/>
            <a:ext cx="4960508" cy="37201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91458" tIns="45729" rIns="91458" bIns="45729" anchor="ctr"/>
          <a:lstStyle/>
          <a:p>
            <a:endParaRPr lang="th-TH"/>
          </a:p>
        </p:txBody>
      </p:sp>
      <p:sp>
        <p:nvSpPr>
          <p:cNvPr id="63492" name="Rectangle 2"/>
          <p:cNvSpPr>
            <a:spLocks noGrp="1" noChangeArrowheads="1"/>
          </p:cNvSpPr>
          <p:nvPr>
            <p:ph type="body"/>
          </p:nvPr>
        </p:nvSpPr>
        <p:spPr>
          <a:xfrm>
            <a:off x="679609" y="4714043"/>
            <a:ext cx="5438458" cy="4467939"/>
          </a:xfrm>
          <a:noFill/>
          <a:ln/>
        </p:spPr>
        <p:txBody>
          <a:bodyPr wrap="none" anchor="ctr"/>
          <a:lstStyle/>
          <a:p>
            <a:endParaRPr lang="th-TH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16</a:t>
            </a:fld>
            <a:endParaRPr lang="th-TH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128B11C-B7CC-4258-9D1D-261375CAA767}" type="slidenum">
              <a:rPr lang="en-GB" smtClean="0"/>
              <a:pPr/>
              <a:t>17</a:t>
            </a:fld>
            <a:endParaRPr lang="en-GB" smtClean="0"/>
          </a:p>
        </p:txBody>
      </p:sp>
      <p:sp>
        <p:nvSpPr>
          <p:cNvPr id="65539" name="Text Box 1"/>
          <p:cNvSpPr txBox="1">
            <a:spLocks noChangeArrowheads="1"/>
          </p:cNvSpPr>
          <p:nvPr/>
        </p:nvSpPr>
        <p:spPr bwMode="auto">
          <a:xfrm>
            <a:off x="919378" y="746245"/>
            <a:ext cx="4960508" cy="37201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91458" tIns="45729" rIns="91458" bIns="45729" anchor="ctr"/>
          <a:lstStyle/>
          <a:p>
            <a:endParaRPr lang="th-TH"/>
          </a:p>
        </p:txBody>
      </p:sp>
      <p:sp>
        <p:nvSpPr>
          <p:cNvPr id="65540" name="Rectangle 2"/>
          <p:cNvSpPr>
            <a:spLocks noGrp="1" noChangeArrowheads="1"/>
          </p:cNvSpPr>
          <p:nvPr>
            <p:ph type="body"/>
          </p:nvPr>
        </p:nvSpPr>
        <p:spPr>
          <a:xfrm>
            <a:off x="679609" y="4714043"/>
            <a:ext cx="5438458" cy="4467939"/>
          </a:xfrm>
          <a:noFill/>
          <a:ln/>
        </p:spPr>
        <p:txBody>
          <a:bodyPr wrap="none" anchor="ctr"/>
          <a:lstStyle/>
          <a:p>
            <a:endParaRPr lang="th-TH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9434826-C38D-4757-9657-77039E310C4F}" type="slidenum">
              <a:rPr lang="en-GB" smtClean="0"/>
              <a:pPr/>
              <a:t>18</a:t>
            </a:fld>
            <a:endParaRPr lang="en-GB" smtClean="0"/>
          </a:p>
        </p:txBody>
      </p:sp>
      <p:sp>
        <p:nvSpPr>
          <p:cNvPr id="77827" name="Text Box 1"/>
          <p:cNvSpPr txBox="1">
            <a:spLocks noChangeArrowheads="1"/>
          </p:cNvSpPr>
          <p:nvPr/>
        </p:nvSpPr>
        <p:spPr bwMode="auto">
          <a:xfrm>
            <a:off x="919378" y="746245"/>
            <a:ext cx="4960508" cy="37201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91458" tIns="45729" rIns="91458" bIns="45729" anchor="ctr"/>
          <a:lstStyle/>
          <a:p>
            <a:endParaRPr lang="th-TH"/>
          </a:p>
        </p:txBody>
      </p:sp>
      <p:sp>
        <p:nvSpPr>
          <p:cNvPr id="77828" name="Rectangle 2"/>
          <p:cNvSpPr>
            <a:spLocks noGrp="1" noChangeArrowheads="1"/>
          </p:cNvSpPr>
          <p:nvPr>
            <p:ph type="body"/>
          </p:nvPr>
        </p:nvSpPr>
        <p:spPr>
          <a:xfrm>
            <a:off x="679609" y="4714043"/>
            <a:ext cx="5438458" cy="4467939"/>
          </a:xfrm>
          <a:noFill/>
          <a:ln/>
        </p:spPr>
        <p:txBody>
          <a:bodyPr wrap="none" anchor="ctr"/>
          <a:lstStyle/>
          <a:p>
            <a:endParaRPr lang="th-TH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19</a:t>
            </a:fld>
            <a:endParaRPr lang="th-TH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20</a:t>
            </a:fld>
            <a:endParaRPr lang="th-TH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21</a:t>
            </a:fld>
            <a:endParaRPr lang="th-TH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22</a:t>
            </a:fld>
            <a:endParaRPr lang="th-TH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23</a:t>
            </a:fld>
            <a:endParaRPr lang="th-TH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24</a:t>
            </a:fld>
            <a:endParaRPr lang="th-TH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25</a:t>
            </a:fld>
            <a:endParaRPr lang="th-TH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26</a:t>
            </a:fld>
            <a:endParaRPr lang="th-TH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27</a:t>
            </a:fld>
            <a:endParaRPr lang="th-TH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28</a:t>
            </a:fld>
            <a:endParaRPr lang="th-TH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29</a:t>
            </a:fld>
            <a:endParaRPr lang="th-TH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30</a:t>
            </a:fld>
            <a:endParaRPr lang="th-TH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31</a:t>
            </a:fld>
            <a:endParaRPr lang="th-TH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32</a:t>
            </a:fld>
            <a:endParaRPr lang="th-TH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821E0-2AD4-4D38-B4A1-332E33578493}" type="slidenum">
              <a:rPr lang="th-TH" smtClean="0"/>
              <a:pPr/>
              <a:t>33</a:t>
            </a:fld>
            <a:endParaRPr lang="th-TH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34</a:t>
            </a:fld>
            <a:endParaRPr lang="th-TH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35</a:t>
            </a:fld>
            <a:endParaRPr lang="th-TH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36</a:t>
            </a:fld>
            <a:endParaRPr lang="th-TH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37</a:t>
            </a:fld>
            <a:endParaRPr lang="th-TH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821E0-2AD4-4D38-B4A1-332E33578493}" type="slidenum">
              <a:rPr lang="th-TH" smtClean="0"/>
              <a:pPr/>
              <a:t>38</a:t>
            </a:fld>
            <a:endParaRPr lang="th-TH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39</a:t>
            </a:fld>
            <a:endParaRPr lang="th-TH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40</a:t>
            </a:fld>
            <a:endParaRPr lang="th-TH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41</a:t>
            </a:fld>
            <a:endParaRPr lang="th-TH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42</a:t>
            </a:fld>
            <a:endParaRPr lang="th-TH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43</a:t>
            </a:fld>
            <a:endParaRPr lang="th-TH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44</a:t>
            </a:fld>
            <a:endParaRPr lang="th-TH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45</a:t>
            </a:fld>
            <a:endParaRPr lang="th-TH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46</a:t>
            </a:fld>
            <a:endParaRPr lang="th-TH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4F6558-1721-499B-8E9F-2CA2577CF0B6}" type="slidenum">
              <a:rPr lang="en-US" smtClean="0"/>
              <a:pPr>
                <a:defRPr/>
              </a:pPr>
              <a:t>47</a:t>
            </a:fld>
            <a:endParaRPr lang="th-TH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4F6558-1721-499B-8E9F-2CA2577CF0B6}" type="slidenum">
              <a:rPr lang="en-US" smtClean="0"/>
              <a:pPr>
                <a:defRPr/>
              </a:pPr>
              <a:t>48</a:t>
            </a:fld>
            <a:endParaRPr lang="th-TH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49</a:t>
            </a:fld>
            <a:endParaRPr lang="th-TH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50</a:t>
            </a:fld>
            <a:endParaRPr lang="th-TH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51</a:t>
            </a:fld>
            <a:endParaRPr lang="th-TH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52</a:t>
            </a:fld>
            <a:endParaRPr lang="th-TH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F77944-6DE4-40E5-934F-7E75853AF62B}" type="slidenum">
              <a:rPr lang="th-TH" smtClean="0"/>
              <a:pPr>
                <a:defRPr/>
              </a:pPr>
              <a:t>53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>
            <a:spLocks noChangeArrowheads="1"/>
          </p:cNvSpPr>
          <p:nvPr userDrawn="1"/>
        </p:nvSpPr>
        <p:spPr bwMode="auto">
          <a:xfrm>
            <a:off x="0" y="5229225"/>
            <a:ext cx="9144000" cy="16287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latin typeface="Arial" charset="0"/>
              <a:cs typeface="+mn-cs"/>
            </a:endParaRPr>
          </a:p>
        </p:txBody>
      </p:sp>
      <p:pic>
        <p:nvPicPr>
          <p:cNvPr id="3" name="Picture 9" descr="JA1400161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5911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2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675" y="0"/>
            <a:ext cx="3240088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3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0"/>
            <a:ext cx="320357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3" descr="Picture1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5300663"/>
            <a:ext cx="1249363" cy="141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14"/>
          <p:cNvSpPr txBox="1">
            <a:spLocks noChangeArrowheads="1"/>
          </p:cNvSpPr>
          <p:nvPr userDrawn="1"/>
        </p:nvSpPr>
        <p:spPr bwMode="auto">
          <a:xfrm>
            <a:off x="1692275" y="5805488"/>
            <a:ext cx="67691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2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ahoma" pitchFamily="34" charset="0"/>
              </a:rPr>
              <a:t>การไฟฟ้าฝ่ายผลิตแห่งประเทศไทย</a:t>
            </a:r>
          </a:p>
          <a:p>
            <a:pPr algn="ctr" fontAlgn="auto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ahoma" pitchFamily="34" charset="0"/>
              </a:rPr>
              <a:t>ผลิตไฟฟ้าเพื่อความสุขของคนไทย</a:t>
            </a:r>
            <a:r>
              <a:rPr lang="th-TH" sz="20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sz="2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Line 15"/>
          <p:cNvSpPr>
            <a:spLocks noChangeShapeType="1"/>
          </p:cNvSpPr>
          <p:nvPr userDrawn="1"/>
        </p:nvSpPr>
        <p:spPr bwMode="auto">
          <a:xfrm>
            <a:off x="0" y="5157788"/>
            <a:ext cx="9144000" cy="0"/>
          </a:xfrm>
          <a:prstGeom prst="line">
            <a:avLst/>
          </a:prstGeom>
          <a:noFill/>
          <a:ln w="57150" cmpd="thickThin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latin typeface="Arial" charset="0"/>
              <a:cs typeface="+mn-cs"/>
            </a:endParaRPr>
          </a:p>
        </p:txBody>
      </p:sp>
      <p:sp>
        <p:nvSpPr>
          <p:cNvPr id="9" name="Line 17"/>
          <p:cNvSpPr>
            <a:spLocks noChangeShapeType="1"/>
          </p:cNvSpPr>
          <p:nvPr userDrawn="1"/>
        </p:nvSpPr>
        <p:spPr bwMode="auto">
          <a:xfrm>
            <a:off x="0" y="1412875"/>
            <a:ext cx="9144000" cy="0"/>
          </a:xfrm>
          <a:prstGeom prst="line">
            <a:avLst/>
          </a:prstGeom>
          <a:noFill/>
          <a:ln w="57150" cmpd="thickThin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latin typeface="Arial" charset="0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24775" y="6237288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1D119-640F-4BF7-B518-49C9F52238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850" y="1268413"/>
            <a:ext cx="4208463" cy="4857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4713" y="1268413"/>
            <a:ext cx="4208462" cy="4857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24775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D8F93-F618-40EC-8984-2BFA7B2BE7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510463" y="62388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29CB8-3BE8-461D-B342-A14C9434B39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643813" y="6310313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A4EE4-8DF4-472F-8E7B-341279E6641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572375" y="62388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F92406-B172-47D0-8CBA-6EE80F83CE8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581900" y="6310313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E642-D5A6-461A-ABD9-9C928287965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653338" y="62388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1747B-144E-4188-AF86-7B5EF38C3D5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653338" y="62865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21AB1-14E4-488C-835F-9E8D49A8348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4975" y="115888"/>
            <a:ext cx="2178050" cy="6010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15888"/>
            <a:ext cx="6381750" cy="6010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24775" y="62388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A7A45-C57A-4583-AE66-110715568E3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7C9B81F-C347-4BEF-BFDF-29C42F48304A}" type="datetimeFigureOut">
              <a:rPr lang="en-US" smtClean="0"/>
              <a:pPr/>
              <a:t>3/13/2013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2CC4A5-707C-4168-8259-5944ECFEF9B9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3158" y="188914"/>
            <a:ext cx="8439150" cy="1006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53158" y="1423988"/>
            <a:ext cx="4148503" cy="464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9" y="1423988"/>
            <a:ext cx="4149969" cy="464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3670789" y="6324600"/>
            <a:ext cx="1752600" cy="26193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-</a:t>
            </a:r>
            <a:fld id="{2B2D94A6-E370-4A04-9D51-515A29E665DD}" type="slidenum">
              <a:rPr lang="en-US"/>
              <a:pPr/>
              <a:t>‹#›</a:t>
            </a:fld>
            <a:r>
              <a:rPr lang="en-US"/>
              <a:t>-</a:t>
            </a:r>
          </a:p>
        </p:txBody>
      </p:sp>
    </p:spTree>
  </p:cSld>
  <p:clrMapOvr>
    <a:masterClrMapping/>
  </p:clrMapOvr>
  <p:transition>
    <p:pull dir="r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1E604-C33B-4CBF-BFCD-8098BF14471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>
            <a:spLocks noChangeArrowheads="1"/>
          </p:cNvSpPr>
          <p:nvPr userDrawn="1"/>
        </p:nvSpPr>
        <p:spPr bwMode="auto">
          <a:xfrm>
            <a:off x="0" y="5229225"/>
            <a:ext cx="9144000" cy="16287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th-TH">
              <a:latin typeface="Arial" charset="0"/>
            </a:endParaRPr>
          </a:p>
        </p:txBody>
      </p:sp>
      <p:pic>
        <p:nvPicPr>
          <p:cNvPr id="3" name="Picture 9" descr="JA1400161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5911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2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675" y="0"/>
            <a:ext cx="3240088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3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0"/>
            <a:ext cx="320357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3" descr="Picture1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5300663"/>
            <a:ext cx="1249363" cy="141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14"/>
          <p:cNvSpPr txBox="1">
            <a:spLocks noChangeArrowheads="1"/>
          </p:cNvSpPr>
          <p:nvPr userDrawn="1"/>
        </p:nvSpPr>
        <p:spPr bwMode="auto">
          <a:xfrm>
            <a:off x="1692275" y="5805488"/>
            <a:ext cx="67691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  <a:defRPr/>
            </a:pPr>
            <a:r>
              <a:rPr lang="th-TH" sz="2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ahoma" pitchFamily="34" charset="0"/>
              </a:rPr>
              <a:t>การไฟฟ้าฝ่ายผลิตแห่งประเทศไทย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  <a:defRPr/>
            </a:pPr>
            <a:r>
              <a:rPr lang="th-TH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ahoma" pitchFamily="34" charset="0"/>
              </a:rPr>
              <a:t>ผลิตไฟฟ้าเพื่อความสุขของคนไทย</a:t>
            </a:r>
            <a:r>
              <a:rPr lang="th-TH" sz="20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sz="2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Line 15"/>
          <p:cNvSpPr>
            <a:spLocks noChangeShapeType="1"/>
          </p:cNvSpPr>
          <p:nvPr userDrawn="1"/>
        </p:nvSpPr>
        <p:spPr bwMode="auto">
          <a:xfrm>
            <a:off x="0" y="5157788"/>
            <a:ext cx="9144000" cy="0"/>
          </a:xfrm>
          <a:prstGeom prst="line">
            <a:avLst/>
          </a:prstGeom>
          <a:noFill/>
          <a:ln w="57150" cmpd="thickThin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th-TH">
              <a:latin typeface="Arial" charset="0"/>
            </a:endParaRPr>
          </a:p>
        </p:txBody>
      </p:sp>
      <p:sp>
        <p:nvSpPr>
          <p:cNvPr id="9" name="Line 17"/>
          <p:cNvSpPr>
            <a:spLocks noChangeShapeType="1"/>
          </p:cNvSpPr>
          <p:nvPr userDrawn="1"/>
        </p:nvSpPr>
        <p:spPr bwMode="auto">
          <a:xfrm>
            <a:off x="0" y="1412875"/>
            <a:ext cx="9144000" cy="0"/>
          </a:xfrm>
          <a:prstGeom prst="line">
            <a:avLst/>
          </a:prstGeom>
          <a:noFill/>
          <a:ln w="57150" cmpd="thickThin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th-TH">
              <a:latin typeface="Arial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 sz="24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 sz="20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15272" y="6357958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73ABB-B94D-4887-BA55-7439997C816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24812" y="6237288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0B8262-53CF-4038-8D5B-CF56609B8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850" y="1268413"/>
            <a:ext cx="4208463" cy="4857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4713" y="1268413"/>
            <a:ext cx="4208462" cy="4857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24812" y="6381750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EB2F1-36EC-4F89-85CC-6CC70CE5131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510498" y="6238898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E951D-2FAC-4B44-809F-0EAC260DAB3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643834" y="6310336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D9D5D-42A7-4818-8315-E208FFEE246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572396" y="6238898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D00B7-3CD7-4778-AA9B-771141063D2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581936" y="6310336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F9893-14FA-467D-8E4F-2AB82B46457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653374" y="6238898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EF037-6F79-41A0-B942-8E2B45CDC74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653374" y="6286520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F9EFF-F00C-4630-9166-BBC245FEC9F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4975" y="115888"/>
            <a:ext cx="2178050" cy="6010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15888"/>
            <a:ext cx="6381750" cy="6010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24812" y="6238898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DF2EED-AC7F-43C2-B874-FC4771F6B1F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15888"/>
            <a:ext cx="8712200" cy="100806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268413"/>
            <a:ext cx="856932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34" name="Line 10"/>
          <p:cNvSpPr>
            <a:spLocks noChangeShapeType="1"/>
          </p:cNvSpPr>
          <p:nvPr/>
        </p:nvSpPr>
        <p:spPr bwMode="auto">
          <a:xfrm>
            <a:off x="250825" y="6165850"/>
            <a:ext cx="8640763" cy="0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latin typeface="Arial" charset="0"/>
              <a:cs typeface="+mn-cs"/>
            </a:endParaRP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35375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800" b="1">
                <a:latin typeface="+mn-lt"/>
                <a:cs typeface="+mn-cs"/>
              </a:defRPr>
            </a:lvl1pPr>
          </a:lstStyle>
          <a:p>
            <a:pPr>
              <a:defRPr/>
            </a:pPr>
            <a:fld id="{5801A789-A9E5-40A8-BA71-4F959D2EB45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30" name="Picture 7" descr="I:\Financial\EVM\คณะกรรมการ กฟผ\กฟผ ผลิตไฟฟ้าเพื่อความสุขของคนไทยsmall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76213" y="6245225"/>
            <a:ext cx="1395412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94" r:id="rId11"/>
    <p:sldLayoutId id="2147483695" r:id="rId12"/>
    <p:sldLayoutId id="2147483696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Tahoma" pitchFamily="34" charset="0"/>
          <a:ea typeface="Tahoma" pitchFamily="34" charset="0"/>
          <a:cs typeface="Tahoma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Tahoma" pitchFamily="34" charset="0"/>
          <a:cs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Tahoma" pitchFamily="34" charset="0"/>
          <a:cs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Tahoma" pitchFamily="34" charset="0"/>
          <a:cs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Tahoma" pitchFamily="34" charset="0"/>
          <a:cs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 b="1">
          <a:solidFill>
            <a:schemeClr val="tx1"/>
          </a:solidFill>
          <a:latin typeface="Tahoma" pitchFamily="34" charset="0"/>
          <a:ea typeface="Tahoma" pitchFamily="34" charset="0"/>
          <a:cs typeface="Tahom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Tahoma" pitchFamily="34" charset="0"/>
          <a:ea typeface="Tahoma" pitchFamily="34" charset="0"/>
          <a:cs typeface="Tahom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b="1">
          <a:solidFill>
            <a:schemeClr val="tx1"/>
          </a:solidFill>
          <a:latin typeface="Tahoma" pitchFamily="34" charset="0"/>
          <a:ea typeface="Tahoma" pitchFamily="34" charset="0"/>
          <a:cs typeface="Tahom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1"/>
          </a:solidFill>
          <a:latin typeface="Tahoma" pitchFamily="34" charset="0"/>
          <a:ea typeface="Tahoma" pitchFamily="34" charset="0"/>
          <a:cs typeface="Tahom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 b="1">
          <a:solidFill>
            <a:schemeClr val="tx1"/>
          </a:solidFill>
          <a:latin typeface="Tahoma" pitchFamily="34" charset="0"/>
          <a:ea typeface="Tahoma" pitchFamily="34" charset="0"/>
          <a:cs typeface="Tahom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 sz="2800" b="1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 sz="2800" b="1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 sz="2800" b="1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 sz="28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15888"/>
            <a:ext cx="8712200" cy="100806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title style</a:t>
            </a:r>
          </a:p>
        </p:txBody>
      </p: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268413"/>
            <a:ext cx="856932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</a:p>
        </p:txBody>
      </p:sp>
      <p:sp>
        <p:nvSpPr>
          <p:cNvPr id="1034" name="Line 10"/>
          <p:cNvSpPr>
            <a:spLocks noChangeShapeType="1"/>
          </p:cNvSpPr>
          <p:nvPr/>
        </p:nvSpPr>
        <p:spPr bwMode="auto">
          <a:xfrm>
            <a:off x="250825" y="6165850"/>
            <a:ext cx="8640763" cy="0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th-TH">
              <a:latin typeface="Arial" charset="0"/>
            </a:endParaRP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35375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00" b="1">
                <a:latin typeface="+mn-lt"/>
                <a:cs typeface="+mn-cs"/>
              </a:defRPr>
            </a:lvl1pPr>
          </a:lstStyle>
          <a:p>
            <a:pPr>
              <a:defRPr/>
            </a:pPr>
            <a:fld id="{E9E4014F-C28D-41F3-9547-4287F4BD116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30" name="Picture 7" descr="I:\Financial\EVM\คณะกรรมการ กฟผ\กฟผ ผลิตไฟฟ้าเพื่อความสุขของคนไทยsmall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6213" y="6245225"/>
            <a:ext cx="1395412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Tahoma" pitchFamily="34" charset="0"/>
          <a:ea typeface="Tahoma" pitchFamily="34" charset="0"/>
          <a:cs typeface="Tahoma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ahoma" pitchFamily="34" charset="0"/>
          <a:cs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 b="1">
          <a:solidFill>
            <a:schemeClr val="tx1"/>
          </a:solidFill>
          <a:latin typeface="Tahoma" pitchFamily="34" charset="0"/>
          <a:ea typeface="Tahoma" pitchFamily="34" charset="0"/>
          <a:cs typeface="Tahom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Tahoma" pitchFamily="34" charset="0"/>
          <a:ea typeface="Tahoma" pitchFamily="34" charset="0"/>
          <a:cs typeface="Tahom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800" b="1">
          <a:solidFill>
            <a:schemeClr val="tx1"/>
          </a:solidFill>
          <a:latin typeface="Tahoma" pitchFamily="34" charset="0"/>
          <a:ea typeface="Tahoma" pitchFamily="34" charset="0"/>
          <a:cs typeface="Tahom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1"/>
          </a:solidFill>
          <a:latin typeface="Tahoma" pitchFamily="34" charset="0"/>
          <a:ea typeface="Tahoma" pitchFamily="34" charset="0"/>
          <a:cs typeface="Tahom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 b="1">
          <a:solidFill>
            <a:schemeClr val="tx1"/>
          </a:solidFill>
          <a:latin typeface="Tahoma" pitchFamily="34" charset="0"/>
          <a:ea typeface="Tahoma" pitchFamily="34" charset="0"/>
          <a:cs typeface="Tahom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 sz="2800" b="1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 sz="2800" b="1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 sz="2800" b="1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 sz="28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diagramData" Target="../diagrams/data1.xml"/><Relationship Id="rId7" Type="http://schemas.openxmlformats.org/officeDocument/2006/relationships/slide" Target="slide3.xml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slide" Target="slide36.xml"/><Relationship Id="rId5" Type="http://schemas.openxmlformats.org/officeDocument/2006/relationships/diagramQuickStyle" Target="../diagrams/quickStyle1.xml"/><Relationship Id="rId10" Type="http://schemas.openxmlformats.org/officeDocument/2006/relationships/slide" Target="slide35.xml"/><Relationship Id="rId4" Type="http://schemas.openxmlformats.org/officeDocument/2006/relationships/diagramLayout" Target="../diagrams/layout1.xml"/><Relationship Id="rId9" Type="http://schemas.openxmlformats.org/officeDocument/2006/relationships/slide" Target="slide3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4"/>
          <p:cNvSpPr>
            <a:spLocks noGrp="1" noChangeArrowheads="1"/>
          </p:cNvSpPr>
          <p:nvPr>
            <p:ph type="ctrTitle" idx="4294967295"/>
          </p:nvPr>
        </p:nvSpPr>
        <p:spPr>
          <a:xfrm>
            <a:off x="71438" y="1789103"/>
            <a:ext cx="8929687" cy="3416320"/>
          </a:xfrm>
          <a:noFill/>
        </p:spPr>
        <p:txBody>
          <a:bodyPr>
            <a:spAutoFit/>
          </a:bodyPr>
          <a:lstStyle/>
          <a:p>
            <a:r>
              <a:rPr lang="th-TH" sz="2400" dirty="0" smtClean="0"/>
              <a:t>“แนวปฏิบัติที่ดี</a:t>
            </a:r>
            <a:r>
              <a:rPr lang="en-US" sz="2400" dirty="0" smtClean="0"/>
              <a:t>(Best Practice</a:t>
            </a:r>
            <a:r>
              <a:rPr lang="th-TH" sz="2400" dirty="0" smtClean="0"/>
              <a:t>) ในการนำระบบการบริหารจัดการเพื่อ</a:t>
            </a:r>
            <a:r>
              <a:rPr lang="th-TH" sz="2400" dirty="0" smtClean="0"/>
              <a:t>สร้างมูลค่าเชิง</a:t>
            </a:r>
            <a:r>
              <a:rPr lang="th-TH" sz="2400" dirty="0" smtClean="0"/>
              <a:t>เศรษฐศาสตร์ (</a:t>
            </a:r>
            <a:r>
              <a:rPr lang="en-US" sz="2400" dirty="0" smtClean="0"/>
              <a:t>EVM</a:t>
            </a:r>
            <a:r>
              <a:rPr lang="th-TH" sz="2400" dirty="0" smtClean="0"/>
              <a:t>) มาใช้ในการบริหารจัดการองค์กรของรัฐวิสาหกิจ”</a:t>
            </a:r>
            <a:r>
              <a:rPr lang="en-US" sz="2400" dirty="0" smtClean="0">
                <a:solidFill>
                  <a:srgbClr val="FCEA04"/>
                </a:solidFill>
              </a:rPr>
              <a:t/>
            </a:r>
            <a:br>
              <a:rPr lang="en-US" sz="2400" dirty="0" smtClean="0">
                <a:solidFill>
                  <a:srgbClr val="FCEA04"/>
                </a:solidFill>
              </a:rPr>
            </a:br>
            <a:r>
              <a:rPr lang="th-TH" sz="2400" b="0" dirty="0" smtClean="0"/>
              <a:t/>
            </a:r>
            <a:br>
              <a:rPr lang="th-TH" sz="2400" b="0" dirty="0" smtClean="0"/>
            </a:br>
            <a:r>
              <a:rPr lang="th-TH" sz="2400" b="0" dirty="0" smtClean="0"/>
              <a:t/>
            </a:r>
            <a:br>
              <a:rPr lang="th-TH" sz="2400" b="0" dirty="0" smtClean="0"/>
            </a:br>
            <a:r>
              <a:rPr lang="th-TH" sz="2400" b="0" smtClean="0"/>
              <a:t/>
            </a:r>
            <a:br>
              <a:rPr lang="th-TH" sz="2400" b="0" smtClean="0"/>
            </a:br>
            <a:r>
              <a:rPr lang="th-TH" sz="2400" b="0" smtClean="0"/>
              <a:t>วันพุธ </a:t>
            </a:r>
            <a:r>
              <a:rPr lang="th-TH" sz="2400" b="0" dirty="0" smtClean="0"/>
              <a:t>ที่ 13 มีนาคม 2556  </a:t>
            </a:r>
            <a:r>
              <a:rPr lang="en-US" sz="2400" b="0" dirty="0" smtClean="0"/>
              <a:t/>
            </a:r>
            <a:br>
              <a:rPr lang="en-US" sz="2400" b="0" dirty="0" smtClean="0"/>
            </a:br>
            <a:r>
              <a:rPr lang="th-TH" sz="2400" b="0" dirty="0" smtClean="0"/>
              <a:t>เวลา  13.30 – 15.00 น.</a:t>
            </a:r>
            <a:r>
              <a:rPr lang="en-US" sz="2400" b="0" dirty="0" smtClean="0"/>
              <a:t/>
            </a:r>
            <a:br>
              <a:rPr lang="en-US" sz="2400" b="0" dirty="0" smtClean="0"/>
            </a:br>
            <a:r>
              <a:rPr lang="th-TH" sz="2400" b="0" dirty="0" smtClean="0"/>
              <a:t>ณ สโมสรทหารบก วิภาวดี กรุงเทพฯ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357166"/>
            <a:ext cx="8712200" cy="857256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31775" eaLnBrk="1" hangingPunct="1"/>
            <a:r>
              <a:rPr lang="en-US" sz="36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Economic Value Management : EVM</a:t>
            </a:r>
            <a:endParaRPr lang="th-TH" sz="36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100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2500306"/>
            <a:ext cx="8569325" cy="3071834"/>
          </a:xfrm>
        </p:spPr>
        <p:txBody>
          <a:bodyPr>
            <a:normAutofit fontScale="92500" lnSpcReduction="10000"/>
          </a:bodyPr>
          <a:lstStyle/>
          <a:p>
            <a:pPr marL="0" lvl="0" indent="725488" algn="thaiDist" eaLnBrk="1" hangingPunct="1">
              <a:spcBef>
                <a:spcPct val="0"/>
              </a:spcBef>
            </a:pPr>
            <a:r>
              <a:rPr lang="th-TH" sz="2800" kern="1200" dirty="0" smtClean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สำนักงานคณะกรรมการนโยบายรัฐวิสาหกิจ (สคร.) ได้มีนโยบายให้รัฐวิสาหกิจนำระบบบริหารจัดการเพื่อสร้างมูลค่าเชิงเศรษฐศาสตร์ (</a:t>
            </a:r>
            <a:r>
              <a:rPr lang="en-US" sz="2800" kern="1200" dirty="0" smtClean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Economic Value Management : EVM</a:t>
            </a:r>
            <a:r>
              <a:rPr lang="th-TH" sz="2800" kern="1200" dirty="0" smtClean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) ที่  </a:t>
            </a:r>
            <a:r>
              <a:rPr lang="th-TH" u="sng" kern="1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มุ่งเน้นการสร้างมูลค่าเพิ่มให้องค์กร </a:t>
            </a:r>
            <a:r>
              <a:rPr lang="en-US" sz="2800" kern="1200" dirty="0" smtClean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800" kern="1200" dirty="0" smtClean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มาเชื่อมโยงเข้ากับการบริหารจัดการหลักขององค์กร </a:t>
            </a:r>
          </a:p>
          <a:p>
            <a:pPr marL="0" indent="725488" algn="thaiDist" eaLnBrk="1" hangingPunct="1">
              <a:spcBef>
                <a:spcPct val="0"/>
              </a:spcBef>
            </a:pPr>
            <a:endParaRPr lang="th-TH" sz="2800" kern="1200" dirty="0" smtClean="0">
              <a:solidFill>
                <a:srgbClr val="000099"/>
              </a:solidFill>
              <a:latin typeface="Tahoma" pitchFamily="34" charset="0"/>
              <a:cs typeface="Tahoma" pitchFamily="34" charset="0"/>
            </a:endParaRPr>
          </a:p>
          <a:p>
            <a:pPr marL="0" indent="725488" algn="thaiDist" eaLnBrk="1" hangingPunct="1">
              <a:spcBef>
                <a:spcPct val="0"/>
              </a:spcBef>
            </a:pPr>
            <a:r>
              <a:rPr lang="th-TH" sz="2800" kern="1200" dirty="0" smtClean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และใช้เป็นเกณฑ์ประเมินผลการดำเนินงานของรัฐวิสาหกิจอย่างต่อเนื่องตั้งแต่ปี 2549 เป็นต้นมา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2CC4A5-707C-4168-8259-5944ECFEF9B9}" type="slidenum">
              <a:rPr lang="en-US" smtClean="0"/>
              <a:pPr>
                <a:defRPr/>
              </a:pPr>
              <a:t>2</a:t>
            </a:fld>
            <a:endParaRPr lang="th-TH"/>
          </a:p>
        </p:txBody>
      </p:sp>
      <p:sp>
        <p:nvSpPr>
          <p:cNvPr id="4101" name="Rectangle 4"/>
          <p:cNvSpPr>
            <a:spLocks noChangeArrowheads="1"/>
          </p:cNvSpPr>
          <p:nvPr/>
        </p:nvSpPr>
        <p:spPr bwMode="auto">
          <a:xfrm>
            <a:off x="428596" y="1571612"/>
            <a:ext cx="3635375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</a:pPr>
            <a:r>
              <a:rPr lang="th-TH" sz="320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u="sng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ความเป็นมา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F8A5B4A-41AC-45EB-9DAC-2EF534FA9749}" type="slidenum">
              <a:rPr lang="en-GB"/>
              <a:pPr/>
              <a:t>3</a:t>
            </a:fld>
            <a:endParaRPr lang="en-GB"/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pPr algn="l"/>
            <a:r>
              <a:rPr lang="th-TH" sz="2800" b="1">
                <a:solidFill>
                  <a:schemeClr val="tx1"/>
                </a:solidFill>
                <a:latin typeface="Angsana New" pitchFamily="18" charset="-34"/>
              </a:rPr>
              <a:t>วัตถุประสงค์ของการนำระบบการบริหารจัดการเพื่อสร้างมูลค่า </a:t>
            </a:r>
            <a:r>
              <a:rPr lang="en-GB" sz="2800" b="1">
                <a:solidFill>
                  <a:schemeClr val="tx1"/>
                </a:solidFill>
                <a:latin typeface="Angsana New" pitchFamily="18" charset="-34"/>
              </a:rPr>
              <a:t>EVM </a:t>
            </a:r>
            <a:r>
              <a:rPr lang="th-TH" sz="2800" b="1">
                <a:solidFill>
                  <a:schemeClr val="tx1"/>
                </a:solidFill>
                <a:latin typeface="Angsana New" pitchFamily="18" charset="-34"/>
              </a:rPr>
              <a:t>มาใช้ในการพัฒนารัฐวิสาหกิจ</a:t>
            </a:r>
            <a:endParaRPr lang="en-GB" sz="2800" b="1">
              <a:solidFill>
                <a:schemeClr val="tx1"/>
              </a:solidFill>
              <a:latin typeface="Angsana New" pitchFamily="18" charset="-34"/>
            </a:endParaRP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3962400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marL="749300" indent="-239713"/>
            <a:r>
              <a:rPr lang="th-TH" sz="2400" dirty="0" smtClean="0">
                <a:latin typeface="Angsana New" pitchFamily="18" charset="-34"/>
              </a:rPr>
              <a:t>เพิ่ม</a:t>
            </a:r>
            <a:r>
              <a:rPr lang="th-TH" sz="2400" dirty="0">
                <a:latin typeface="Angsana New" pitchFamily="18" charset="-34"/>
              </a:rPr>
              <a:t>ผลิตภาพของรัฐวิสาหกิจอย่างต่อเนื่องและยั่งยืน</a:t>
            </a:r>
          </a:p>
          <a:p>
            <a:pPr marL="749300" indent="-239713"/>
            <a:r>
              <a:rPr lang="th-TH" sz="2400" dirty="0">
                <a:latin typeface="Angsana New" pitchFamily="18" charset="-34"/>
              </a:rPr>
              <a:t>เพิ่มประสิทธิภาพของระบบประเมินผลงานรัฐวิสาหกิจ</a:t>
            </a:r>
          </a:p>
          <a:p>
            <a:pPr marL="749300" indent="-239713"/>
            <a:r>
              <a:rPr lang="th-TH" sz="2400" dirty="0">
                <a:latin typeface="Angsana New" pitchFamily="18" charset="-34"/>
              </a:rPr>
              <a:t>เพิ่มความคล่องตัวในการบริหารจัดการและสร้างความรับผิดชอบต่อผลงานของรัฐวิสาหกิจ</a:t>
            </a:r>
          </a:p>
          <a:p>
            <a:pPr marL="749300" indent="-239713"/>
            <a:r>
              <a:rPr lang="th-TH" sz="2400" dirty="0">
                <a:latin typeface="Angsana New" pitchFamily="18" charset="-34"/>
              </a:rPr>
              <a:t>สร้างมูลค่าองค์กรให้สูงขึ้นเมื่อจดทะเบียนในตลาดหลักทรัพย์ฯ</a:t>
            </a:r>
          </a:p>
          <a:p>
            <a:pPr marL="749300" indent="-239713"/>
            <a:r>
              <a:rPr lang="th-TH" sz="2400" dirty="0">
                <a:latin typeface="Angsana New" pitchFamily="18" charset="-34"/>
              </a:rPr>
              <a:t>การที่รัฐวิสาหกิจมีผลิตภาพสูงขึ้นจะช่วยเพิ่มขีดความสามารถในการแข่งขันของประเทศไทย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7BC92C4-C443-4EE5-8C91-B921B31E8120}" type="slidenum">
              <a:rPr lang="en-GB"/>
              <a:pPr/>
              <a:t>4</a:t>
            </a:fld>
            <a:endParaRPr lang="en-GB"/>
          </a:p>
        </p:txBody>
      </p:sp>
      <p:sp>
        <p:nvSpPr>
          <p:cNvPr id="104461" name="Rectangle 13"/>
          <p:cNvSpPr>
            <a:spLocks noChangeArrowheads="1"/>
          </p:cNvSpPr>
          <p:nvPr/>
        </p:nvSpPr>
        <p:spPr bwMode="auto">
          <a:xfrm>
            <a:off x="381000" y="5105400"/>
            <a:ext cx="8305800" cy="762000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104460" name="Rectangle 12"/>
          <p:cNvSpPr>
            <a:spLocks noChangeArrowheads="1"/>
          </p:cNvSpPr>
          <p:nvPr/>
        </p:nvSpPr>
        <p:spPr bwMode="auto">
          <a:xfrm>
            <a:off x="381000" y="3352800"/>
            <a:ext cx="8305800" cy="838200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104459" name="Rectangle 11"/>
          <p:cNvSpPr>
            <a:spLocks noChangeArrowheads="1"/>
          </p:cNvSpPr>
          <p:nvPr/>
        </p:nvSpPr>
        <p:spPr bwMode="auto">
          <a:xfrm>
            <a:off x="381000" y="1447800"/>
            <a:ext cx="8305800" cy="990600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404664"/>
            <a:ext cx="8229600" cy="731838"/>
          </a:xfrm>
        </p:spPr>
        <p:txBody>
          <a:bodyPr>
            <a:noAutofit/>
          </a:bodyPr>
          <a:lstStyle/>
          <a:p>
            <a:pPr algn="l"/>
            <a:r>
              <a:rPr lang="th-TH" sz="2400" b="1" dirty="0">
                <a:solidFill>
                  <a:schemeClr val="tx1"/>
                </a:solidFill>
                <a:latin typeface="Angsana New" pitchFamily="18" charset="-34"/>
              </a:rPr>
              <a:t>การใช้ระบบการบริหารจัดการเพื่อสร้างมูลค่า </a:t>
            </a:r>
            <a:r>
              <a:rPr lang="en-GB" sz="2400" b="1" dirty="0">
                <a:solidFill>
                  <a:schemeClr val="tx1"/>
                </a:solidFill>
                <a:latin typeface="Angsana New" pitchFamily="18" charset="-34"/>
              </a:rPr>
              <a:t>EVM </a:t>
            </a:r>
            <a:r>
              <a:rPr lang="th-TH" sz="2400" b="1" dirty="0">
                <a:solidFill>
                  <a:schemeClr val="tx1"/>
                </a:solidFill>
                <a:latin typeface="Angsana New" pitchFamily="18" charset="-34"/>
              </a:rPr>
              <a:t>ในการบริหารจัดการองค์กร</a:t>
            </a:r>
            <a:endParaRPr lang="en-GB" sz="2400" b="1" dirty="0">
              <a:solidFill>
                <a:schemeClr val="tx1"/>
              </a:solidFill>
              <a:latin typeface="Angsana New" pitchFamily="18" charset="-34"/>
            </a:endParaRP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229600" cy="39624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th-TH" sz="1600" b="1" dirty="0">
                <a:latin typeface="Angsana New" pitchFamily="18" charset="-34"/>
              </a:rPr>
              <a:t>การวางแผนกลยุทธ์ และวางแผนธุรกิจและการกำหนดเป้าหมาย</a:t>
            </a:r>
            <a:r>
              <a:rPr lang="th-TH" sz="1600" dirty="0">
                <a:latin typeface="Angsana New" pitchFamily="18" charset="-34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1600" dirty="0">
                <a:latin typeface="Angsana New" pitchFamily="18" charset="-34"/>
              </a:rPr>
              <a:t>       เลือกเป้าหมายการดำเนินงานด้านการตลาด สินค้า กลุ่มลูกค้า ที่ให้ผลตอบแทนและมีการเติบโตสูงกว่าต้นทุนของ</a:t>
            </a:r>
            <a:r>
              <a:rPr lang="th-TH" sz="1600" dirty="0" smtClean="0">
                <a:latin typeface="Angsana New" pitchFamily="18" charset="-34"/>
              </a:rPr>
              <a:t>เงินทุน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1600" dirty="0" smtClean="0">
                <a:latin typeface="Angsana New" pitchFamily="18" charset="-34"/>
              </a:rPr>
              <a:t>  </a:t>
            </a:r>
          </a:p>
          <a:p>
            <a:pPr>
              <a:lnSpc>
                <a:spcPct val="80000"/>
              </a:lnSpc>
              <a:buFontTx/>
              <a:buNone/>
            </a:pPr>
            <a:endParaRPr lang="th-TH" sz="1600" dirty="0" smtClean="0">
              <a:latin typeface="Angsana New" pitchFamily="18" charset="-34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th-TH" sz="500" dirty="0">
              <a:latin typeface="Angsana New" pitchFamily="18" charset="-34"/>
            </a:endParaRPr>
          </a:p>
          <a:p>
            <a:pPr>
              <a:lnSpc>
                <a:spcPct val="80000"/>
              </a:lnSpc>
            </a:pPr>
            <a:r>
              <a:rPr lang="th-TH" sz="1600" b="1" dirty="0">
                <a:latin typeface="Angsana New" pitchFamily="18" charset="-34"/>
              </a:rPr>
              <a:t>การคัดเลือกโครงการลงทุน ตามแนวทางการเพิ่มค่า </a:t>
            </a:r>
            <a:r>
              <a:rPr lang="en-GB" sz="2000" b="1" dirty="0">
                <a:latin typeface="Angsana New" pitchFamily="18" charset="-34"/>
              </a:rPr>
              <a:t>Economic Profit (EP)</a:t>
            </a:r>
            <a:endParaRPr lang="en-US" sz="1600" b="1" dirty="0">
              <a:latin typeface="Angsana New" pitchFamily="18" charset="-34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th-TH" sz="1600" dirty="0">
                <a:latin typeface="Angsana New" pitchFamily="18" charset="-34"/>
              </a:rPr>
              <a:t>       ดำเนินโครงการที่ให้ผลตอบแทน (หลังปรับค่าความเสี่ยง) สูงกว่าต้นทุนเงินทุน </a:t>
            </a:r>
            <a:endParaRPr lang="th-TH" sz="1600" dirty="0" smtClean="0">
              <a:latin typeface="Angsana New" pitchFamily="18" charset="-34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th-TH" sz="1600" dirty="0" smtClean="0">
              <a:latin typeface="Angsana New" pitchFamily="18" charset="-34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th-TH" sz="500" dirty="0">
              <a:latin typeface="Angsana New" pitchFamily="18" charset="-34"/>
            </a:endParaRPr>
          </a:p>
          <a:p>
            <a:pPr>
              <a:lnSpc>
                <a:spcPct val="80000"/>
              </a:lnSpc>
            </a:pPr>
            <a:r>
              <a:rPr lang="th-TH" sz="1600" b="1" dirty="0">
                <a:latin typeface="Angsana New" pitchFamily="18" charset="-34"/>
              </a:rPr>
              <a:t>การบริหารผลงานอื่นๆ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1600" dirty="0">
                <a:latin typeface="Angsana New" pitchFamily="18" charset="-34"/>
              </a:rPr>
              <a:t>       กำหนดศูนย์ความรับผิดชอบในการสร้าง </a:t>
            </a:r>
            <a:r>
              <a:rPr lang="en-GB" sz="1600" dirty="0">
                <a:latin typeface="Angsana New" pitchFamily="18" charset="-34"/>
              </a:rPr>
              <a:t>EP </a:t>
            </a:r>
            <a:r>
              <a:rPr lang="th-TH" sz="1600" dirty="0">
                <a:latin typeface="Angsana New" pitchFamily="18" charset="-34"/>
              </a:rPr>
              <a:t>ราคาถ่ายโอนและการจัดสรรต้นทุน</a:t>
            </a:r>
            <a:r>
              <a:rPr lang="th-TH" sz="1600" dirty="0" smtClean="0">
                <a:latin typeface="Angsana New" pitchFamily="18" charset="-34"/>
              </a:rPr>
              <a:t>ภายใน</a:t>
            </a:r>
          </a:p>
          <a:p>
            <a:pPr>
              <a:lnSpc>
                <a:spcPct val="80000"/>
              </a:lnSpc>
              <a:buFontTx/>
              <a:buNone/>
            </a:pPr>
            <a:endParaRPr lang="th-TH" sz="1600" dirty="0" smtClean="0">
              <a:latin typeface="Angsana New" pitchFamily="18" charset="-34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th-TH" sz="1600" dirty="0" smtClean="0">
                <a:latin typeface="Angsana New" pitchFamily="18" charset="-34"/>
              </a:rPr>
              <a:t> </a:t>
            </a:r>
            <a:endParaRPr lang="th-TH" sz="500" dirty="0">
              <a:latin typeface="Angsana New" pitchFamily="18" charset="-34"/>
            </a:endParaRPr>
          </a:p>
          <a:p>
            <a:pPr>
              <a:lnSpc>
                <a:spcPct val="80000"/>
              </a:lnSpc>
            </a:pPr>
            <a:r>
              <a:rPr lang="th-TH" sz="1600" b="1" dirty="0">
                <a:latin typeface="Angsana New" pitchFamily="18" charset="-34"/>
              </a:rPr>
              <a:t>การประเมินผล</a:t>
            </a:r>
            <a:r>
              <a:rPr lang="th-TH" sz="1600" dirty="0">
                <a:latin typeface="Angsana New" pitchFamily="18" charset="-34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1600" dirty="0">
                <a:latin typeface="Angsana New" pitchFamily="18" charset="-34"/>
              </a:rPr>
              <a:t>       นำค่า</a:t>
            </a:r>
            <a:r>
              <a:rPr lang="th-TH" sz="2000" dirty="0">
                <a:latin typeface="Angsana New" pitchFamily="18" charset="-34"/>
              </a:rPr>
              <a:t> </a:t>
            </a:r>
            <a:r>
              <a:rPr lang="en-GB" sz="2000" dirty="0">
                <a:latin typeface="Angsana New" pitchFamily="18" charset="-34"/>
              </a:rPr>
              <a:t>EP  </a:t>
            </a:r>
            <a:r>
              <a:rPr lang="th-TH" sz="2000" dirty="0">
                <a:latin typeface="Angsana New" pitchFamily="18" charset="-34"/>
              </a:rPr>
              <a:t> </a:t>
            </a:r>
            <a:r>
              <a:rPr lang="th-TH" sz="1600" dirty="0">
                <a:latin typeface="Angsana New" pitchFamily="18" charset="-34"/>
              </a:rPr>
              <a:t>มาใช้เป็นเกณฑ์ในการวัดผลสำเร็จของการดำเนินงานตาม</a:t>
            </a:r>
            <a:r>
              <a:rPr lang="th-TH" sz="1600" dirty="0" smtClean="0">
                <a:latin typeface="Angsana New" pitchFamily="18" charset="-34"/>
              </a:rPr>
              <a:t>แผน</a:t>
            </a:r>
          </a:p>
          <a:p>
            <a:pPr>
              <a:lnSpc>
                <a:spcPct val="80000"/>
              </a:lnSpc>
              <a:buFontTx/>
              <a:buNone/>
            </a:pPr>
            <a:endParaRPr lang="th-TH" sz="500" dirty="0" smtClean="0">
              <a:latin typeface="Angsana New" pitchFamily="18" charset="-34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th-TH" sz="500" dirty="0">
              <a:latin typeface="Angsana New" pitchFamily="18" charset="-34"/>
            </a:endParaRPr>
          </a:p>
          <a:p>
            <a:pPr>
              <a:lnSpc>
                <a:spcPct val="80000"/>
              </a:lnSpc>
            </a:pPr>
            <a:r>
              <a:rPr lang="th-TH" sz="1600" b="1" dirty="0">
                <a:latin typeface="Angsana New" pitchFamily="18" charset="-34"/>
              </a:rPr>
              <a:t>ระบบการสร้างแรงจูงใจและการจ่ายผลตอบแทน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1600" dirty="0">
                <a:latin typeface="Angsana New" pitchFamily="18" charset="-34"/>
              </a:rPr>
              <a:t>       ให้ผลตอบแทนจูงใจ ที่สัมพันธ์กับผลการดำเนินงานที่ผลักดันการสร้างค่า </a:t>
            </a:r>
            <a:r>
              <a:rPr lang="en-GB" sz="1600" dirty="0">
                <a:latin typeface="Angsana New" pitchFamily="18" charset="-34"/>
              </a:rPr>
              <a:t>EP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/>
              <a:t>-</a:t>
            </a:r>
            <a:fld id="{FE1786B4-49A1-4E6C-8520-6128F99F6504}" type="slidenum">
              <a:rPr lang="en-US"/>
              <a:pPr/>
              <a:t>5</a:t>
            </a:fld>
            <a:r>
              <a:rPr lang="en-US"/>
              <a:t>-</a:t>
            </a:r>
          </a:p>
        </p:txBody>
      </p:sp>
      <p:sp>
        <p:nvSpPr>
          <p:cNvPr id="5121027" name="AutoShape 3"/>
          <p:cNvSpPr>
            <a:spLocks noChangeArrowheads="1"/>
          </p:cNvSpPr>
          <p:nvPr/>
        </p:nvSpPr>
        <p:spPr bwMode="auto">
          <a:xfrm>
            <a:off x="395536" y="1052736"/>
            <a:ext cx="2771042" cy="1031875"/>
          </a:xfrm>
          <a:prstGeom prst="homePlate">
            <a:avLst>
              <a:gd name="adj" fmla="val 24244"/>
            </a:avLst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ระยะที่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1: 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การเตรียม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en-US" sz="2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ความพร้อม </a:t>
            </a:r>
            <a:r>
              <a:rPr lang="th-TH" sz="2000">
                <a:solidFill>
                  <a:schemeClr val="bg1"/>
                </a:solidFill>
                <a:latin typeface="Angsana New"/>
              </a:rPr>
              <a:t>–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 ปี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2549</a:t>
            </a:r>
            <a:endParaRPr lang="en-GB" sz="20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5121028" name="AutoShape 4"/>
          <p:cNvSpPr>
            <a:spLocks noChangeArrowheads="1"/>
          </p:cNvSpPr>
          <p:nvPr/>
        </p:nvSpPr>
        <p:spPr bwMode="auto">
          <a:xfrm>
            <a:off x="3131840" y="1052736"/>
            <a:ext cx="2771042" cy="1031875"/>
          </a:xfrm>
          <a:prstGeom prst="homePlate">
            <a:avLst>
              <a:gd name="adj" fmla="val 30803"/>
            </a:avLst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ระยะที่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2: 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การเชื่อมโยงกระบวน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en-US" sz="2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การบริหารจัดการธุรกิจ </a:t>
            </a:r>
            <a:r>
              <a:rPr lang="th-TH" sz="2000">
                <a:solidFill>
                  <a:schemeClr val="bg1"/>
                </a:solidFill>
                <a:latin typeface="Angsana New"/>
              </a:rPr>
              <a:t>–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 ปี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2550</a:t>
            </a:r>
            <a:endParaRPr lang="en-GB" sz="20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5121029" name="AutoShape 5"/>
          <p:cNvSpPr>
            <a:spLocks noChangeArrowheads="1"/>
          </p:cNvSpPr>
          <p:nvPr/>
        </p:nvSpPr>
        <p:spPr bwMode="auto">
          <a:xfrm>
            <a:off x="6012160" y="1124744"/>
            <a:ext cx="2771043" cy="1031875"/>
          </a:xfrm>
          <a:prstGeom prst="homePlate">
            <a:avLst>
              <a:gd name="adj" fmla="val 42588"/>
            </a:avLst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ระยะที่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3: 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การวัดผลงาน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 EVA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 และ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en-US" sz="2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เชื่อมโยงผลตอบแทน</a:t>
            </a:r>
            <a:r>
              <a:rPr lang="en-GB" sz="2000" b="0">
                <a:solidFill>
                  <a:schemeClr val="bg1"/>
                </a:solidFill>
                <a:latin typeface="FreesiaUPC" pitchFamily="34" charset="-34"/>
              </a:rPr>
              <a:t> </a:t>
            </a:r>
            <a:r>
              <a:rPr lang="en-GB" sz="2000">
                <a:solidFill>
                  <a:schemeClr val="bg1"/>
                </a:solidFill>
                <a:latin typeface="Angsana New"/>
              </a:rPr>
              <a:t>–</a:t>
            </a:r>
            <a:r>
              <a:rPr lang="en-GB" sz="2000">
                <a:solidFill>
                  <a:schemeClr val="bg1"/>
                </a:solidFill>
                <a:latin typeface="FreesiaUPC" pitchFamily="34" charset="-34"/>
              </a:rPr>
              <a:t> 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ปี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2551</a:t>
            </a:r>
            <a:endParaRPr lang="en-GB" sz="20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512103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0" y="2132856"/>
            <a:ext cx="3059832" cy="3659188"/>
          </a:xfrm>
          <a:noFill/>
          <a:ln/>
        </p:spPr>
        <p:txBody>
          <a:bodyPr/>
          <a:lstStyle/>
          <a:p>
            <a:pPr marL="173038" indent="-173038">
              <a:spcBef>
                <a:spcPct val="0"/>
              </a:spcBef>
            </a:pPr>
            <a:r>
              <a:rPr lang="th-TH" sz="1800" dirty="0">
                <a:latin typeface="Angsana New" pitchFamily="18" charset="-34"/>
                <a:cs typeface="Angsana New" pitchFamily="18" charset="-34"/>
              </a:rPr>
              <a:t>เตรียมความพร้อมและสร้างความเข้าใจเบื้องต้น</a:t>
            </a:r>
          </a:p>
          <a:p>
            <a:pPr marL="395288" lvl="1" indent="-107950">
              <a:spcBef>
                <a:spcPct val="0"/>
              </a:spcBef>
            </a:pPr>
            <a:r>
              <a:rPr lang="th-TH" sz="1200" dirty="0">
                <a:latin typeface="Angsana New" pitchFamily="18" charset="-34"/>
                <a:cs typeface="Angsana New" pitchFamily="18" charset="-34"/>
              </a:rPr>
              <a:t>พัฒนาแผนการดำเนินโครงการโดยละเอียด</a:t>
            </a:r>
          </a:p>
          <a:p>
            <a:pPr marL="395288" lvl="1" indent="-107950">
              <a:spcBef>
                <a:spcPct val="0"/>
              </a:spcBef>
            </a:pPr>
            <a:r>
              <a:rPr lang="th-TH" sz="1200" dirty="0">
                <a:latin typeface="Angsana New" pitchFamily="18" charset="-34"/>
                <a:cs typeface="Angsana New" pitchFamily="18" charset="-34"/>
              </a:rPr>
              <a:t>จัดตั้งคณะทำงานโครงการและคณะกรรมการกำหนด</a:t>
            </a:r>
            <a:br>
              <a:rPr lang="th-TH" sz="1200" dirty="0">
                <a:latin typeface="Angsana New" pitchFamily="18" charset="-34"/>
                <a:cs typeface="Angsana New" pitchFamily="18" charset="-34"/>
              </a:rPr>
            </a:br>
            <a:r>
              <a:rPr lang="th-TH" sz="1200" dirty="0">
                <a:latin typeface="Angsana New" pitchFamily="18" charset="-34"/>
                <a:cs typeface="Angsana New" pitchFamily="18" charset="-34"/>
              </a:rPr>
              <a:t>ทิศทาง</a:t>
            </a:r>
          </a:p>
          <a:p>
            <a:pPr marL="395288" lvl="1" indent="-107950">
              <a:spcBef>
                <a:spcPct val="0"/>
              </a:spcBef>
            </a:pPr>
            <a:r>
              <a:rPr lang="th-TH" sz="1200" dirty="0">
                <a:latin typeface="Angsana New" pitchFamily="18" charset="-34"/>
                <a:cs typeface="Angsana New" pitchFamily="18" charset="-34"/>
              </a:rPr>
              <a:t>ฝึกอบรมแนวคิดพื้นฐานเกี่ยวกับระบบ </a:t>
            </a:r>
            <a:r>
              <a:rPr lang="en-US" sz="1200" dirty="0">
                <a:latin typeface="Angsana New" pitchFamily="18" charset="-34"/>
                <a:cs typeface="Angsana New" pitchFamily="18" charset="-34"/>
              </a:rPr>
              <a:t>EVM</a:t>
            </a:r>
            <a:endParaRPr lang="th-TH" sz="1200" dirty="0">
              <a:latin typeface="Angsana New" pitchFamily="18" charset="-34"/>
              <a:cs typeface="Angsana New" pitchFamily="18" charset="-34"/>
            </a:endParaRPr>
          </a:p>
          <a:p>
            <a:pPr marL="173038" indent="-173038">
              <a:spcBef>
                <a:spcPct val="0"/>
              </a:spcBef>
            </a:pPr>
            <a:r>
              <a:rPr lang="th-TH" sz="1800" dirty="0">
                <a:latin typeface="Angsana New" pitchFamily="18" charset="-34"/>
                <a:cs typeface="Angsana New" pitchFamily="18" charset="-34"/>
              </a:rPr>
              <a:t>ฝึกอบรม</a:t>
            </a:r>
          </a:p>
          <a:p>
            <a:pPr marL="395288" lvl="1" indent="-107950">
              <a:spcBef>
                <a:spcPct val="0"/>
              </a:spcBef>
            </a:pPr>
            <a:r>
              <a:rPr lang="th-TH" sz="1200" dirty="0">
                <a:latin typeface="Angsana New" pitchFamily="18" charset="-34"/>
                <a:cs typeface="Angsana New" pitchFamily="18" charset="-34"/>
              </a:rPr>
              <a:t>ฝึกอบรมผู้บริหารระดับสูงเกี่ยวกับแนวคิดระบบ </a:t>
            </a:r>
            <a:r>
              <a:rPr lang="en-US" sz="1200" dirty="0">
                <a:latin typeface="Angsana New" pitchFamily="18" charset="-34"/>
                <a:cs typeface="Angsana New" pitchFamily="18" charset="-34"/>
              </a:rPr>
              <a:t>EVM</a:t>
            </a:r>
            <a:endParaRPr lang="th-TH" sz="1200" dirty="0">
              <a:latin typeface="Angsana New" pitchFamily="18" charset="-34"/>
              <a:cs typeface="Angsana New" pitchFamily="18" charset="-34"/>
            </a:endParaRPr>
          </a:p>
          <a:p>
            <a:pPr marL="395288" lvl="1" indent="-107950">
              <a:spcBef>
                <a:spcPct val="0"/>
              </a:spcBef>
            </a:pPr>
            <a:r>
              <a:rPr lang="th-TH" sz="1200" dirty="0">
                <a:latin typeface="Angsana New" pitchFamily="18" charset="-34"/>
                <a:cs typeface="Angsana New" pitchFamily="18" charset="-34"/>
              </a:rPr>
              <a:t>ฝึกอบรมผู้บริหารระดับสูงเกี่ยวกับแนวคิดระบบ </a:t>
            </a:r>
            <a:r>
              <a:rPr lang="en-US" sz="1200" dirty="0">
                <a:latin typeface="Angsana New" pitchFamily="18" charset="-34"/>
                <a:cs typeface="Angsana New" pitchFamily="18" charset="-34"/>
              </a:rPr>
              <a:t>BSC</a:t>
            </a:r>
            <a:endParaRPr lang="th-TH" sz="1200" dirty="0">
              <a:latin typeface="Angsana New" pitchFamily="18" charset="-34"/>
              <a:cs typeface="Angsana New" pitchFamily="18" charset="-34"/>
            </a:endParaRPr>
          </a:p>
          <a:p>
            <a:pPr marL="395288" lvl="1" indent="-107950">
              <a:spcBef>
                <a:spcPct val="0"/>
              </a:spcBef>
            </a:pPr>
            <a:r>
              <a:rPr lang="th-TH" sz="1200" dirty="0">
                <a:latin typeface="Angsana New" pitchFamily="18" charset="-34"/>
                <a:cs typeface="Angsana New" pitchFamily="18" charset="-34"/>
              </a:rPr>
              <a:t>ฝึกอบรมคณะทำงานเรื่องการวัดค่า </a:t>
            </a:r>
            <a:r>
              <a:rPr lang="en-US" sz="1200" dirty="0">
                <a:latin typeface="Angsana New" pitchFamily="18" charset="-34"/>
                <a:cs typeface="Angsana New" pitchFamily="18" charset="-34"/>
              </a:rPr>
              <a:t>EVA </a:t>
            </a:r>
            <a:r>
              <a:rPr lang="th-TH" sz="1200" dirty="0">
                <a:latin typeface="Angsana New" pitchFamily="18" charset="-34"/>
                <a:cs typeface="Angsana New" pitchFamily="18" charset="-34"/>
              </a:rPr>
              <a:t>โดยละเอียด</a:t>
            </a:r>
          </a:p>
          <a:p>
            <a:pPr marL="173038" indent="-173038">
              <a:spcBef>
                <a:spcPct val="0"/>
              </a:spcBef>
            </a:pPr>
            <a:r>
              <a:rPr lang="th-TH" sz="1800" dirty="0">
                <a:latin typeface="Angsana New" pitchFamily="18" charset="-34"/>
                <a:cs typeface="Angsana New" pitchFamily="18" charset="-34"/>
              </a:rPr>
              <a:t>พัฒนาระบบวัดผลงานค่า </a:t>
            </a:r>
            <a:r>
              <a:rPr lang="en-US" sz="1800" dirty="0">
                <a:latin typeface="Angsana New" pitchFamily="18" charset="-34"/>
                <a:cs typeface="Angsana New" pitchFamily="18" charset="-34"/>
              </a:rPr>
              <a:t>EVA</a:t>
            </a:r>
            <a:endParaRPr lang="th-TH" sz="1800" dirty="0">
              <a:latin typeface="Angsana New" pitchFamily="18" charset="-34"/>
              <a:cs typeface="Angsana New" pitchFamily="18" charset="-34"/>
            </a:endParaRPr>
          </a:p>
          <a:p>
            <a:pPr marL="395288" lvl="1" indent="-107950">
              <a:spcBef>
                <a:spcPct val="0"/>
              </a:spcBef>
            </a:pPr>
            <a:r>
              <a:rPr lang="th-TH" sz="1200" dirty="0">
                <a:latin typeface="Angsana New" pitchFamily="18" charset="-34"/>
                <a:cs typeface="Angsana New" pitchFamily="18" charset="-34"/>
              </a:rPr>
              <a:t>คำนวณอัตราต้นทุนเงินทุน</a:t>
            </a:r>
          </a:p>
          <a:p>
            <a:pPr marL="395288" lvl="1" indent="-107950">
              <a:spcBef>
                <a:spcPct val="0"/>
              </a:spcBef>
            </a:pPr>
            <a:r>
              <a:rPr lang="th-TH" sz="1200" dirty="0">
                <a:latin typeface="Angsana New" pitchFamily="18" charset="-34"/>
                <a:cs typeface="Angsana New" pitchFamily="18" charset="-34"/>
              </a:rPr>
              <a:t>กำหนดนโยบายในการปรับปรุงรายการบัญชี</a:t>
            </a:r>
          </a:p>
          <a:p>
            <a:pPr marL="395288" lvl="1" indent="-107950">
              <a:spcBef>
                <a:spcPct val="0"/>
              </a:spcBef>
            </a:pPr>
            <a:r>
              <a:rPr lang="th-TH" sz="1200" dirty="0">
                <a:latin typeface="Angsana New" pitchFamily="18" charset="-34"/>
                <a:cs typeface="Angsana New" pitchFamily="18" charset="-34"/>
              </a:rPr>
              <a:t>คำนวณผลงานค่า </a:t>
            </a:r>
            <a:r>
              <a:rPr lang="en-US" sz="1200" dirty="0">
                <a:latin typeface="Angsana New" pitchFamily="18" charset="-34"/>
                <a:cs typeface="Angsana New" pitchFamily="18" charset="-34"/>
              </a:rPr>
              <a:t>EVA </a:t>
            </a:r>
            <a:r>
              <a:rPr lang="th-TH" sz="1200" dirty="0">
                <a:latin typeface="Angsana New" pitchFamily="18" charset="-34"/>
                <a:cs typeface="Angsana New" pitchFamily="18" charset="-34"/>
              </a:rPr>
              <a:t>ในระดับองค์กร</a:t>
            </a:r>
          </a:p>
          <a:p>
            <a:pPr marL="395288" lvl="1" indent="-107950">
              <a:spcBef>
                <a:spcPct val="0"/>
              </a:spcBef>
            </a:pPr>
            <a:r>
              <a:rPr lang="th-TH" sz="1200" dirty="0">
                <a:latin typeface="Angsana New" pitchFamily="18" charset="-34"/>
                <a:cs typeface="Angsana New" pitchFamily="18" charset="-34"/>
              </a:rPr>
              <a:t>ศึกษาการจัดตั้งกำหนดศูนย์ </a:t>
            </a:r>
            <a:r>
              <a:rPr lang="en-US" sz="1200" dirty="0">
                <a:latin typeface="Angsana New" pitchFamily="18" charset="-34"/>
                <a:cs typeface="Angsana New" pitchFamily="18" charset="-34"/>
              </a:rPr>
              <a:t>EVM</a:t>
            </a:r>
          </a:p>
          <a:p>
            <a:pPr marL="395288" lvl="1" indent="-107950">
              <a:spcBef>
                <a:spcPct val="0"/>
              </a:spcBef>
            </a:pPr>
            <a:r>
              <a:rPr lang="th-TH" sz="1200" dirty="0">
                <a:latin typeface="Angsana New" pitchFamily="18" charset="-34"/>
                <a:cs typeface="Angsana New" pitchFamily="18" charset="-34"/>
              </a:rPr>
              <a:t>กำหนดนโยบายราคาถ่ายโอนและการจัดสรรต้นทุน</a:t>
            </a:r>
            <a:br>
              <a:rPr lang="th-TH" sz="1200" dirty="0">
                <a:latin typeface="Angsana New" pitchFamily="18" charset="-34"/>
                <a:cs typeface="Angsana New" pitchFamily="18" charset="-34"/>
              </a:rPr>
            </a:br>
            <a:r>
              <a:rPr lang="th-TH" sz="1200" dirty="0">
                <a:latin typeface="Angsana New" pitchFamily="18" charset="-34"/>
                <a:cs typeface="Angsana New" pitchFamily="18" charset="-34"/>
              </a:rPr>
              <a:t>ระหว่างหน่วยงานภายใน</a:t>
            </a:r>
          </a:p>
          <a:p>
            <a:pPr marL="173038" indent="-173038">
              <a:spcBef>
                <a:spcPct val="0"/>
              </a:spcBef>
            </a:pPr>
            <a:r>
              <a:rPr lang="th-TH" sz="1800" dirty="0">
                <a:latin typeface="Angsana New" pitchFamily="18" charset="-34"/>
                <a:cs typeface="Angsana New" pitchFamily="18" charset="-34"/>
              </a:rPr>
              <a:t>นำระบบ </a:t>
            </a:r>
            <a:r>
              <a:rPr lang="en-US" sz="1800" dirty="0">
                <a:latin typeface="Angsana New" pitchFamily="18" charset="-34"/>
                <a:cs typeface="Angsana New" pitchFamily="18" charset="-34"/>
              </a:rPr>
              <a:t>EVA </a:t>
            </a:r>
            <a:r>
              <a:rPr lang="th-TH" sz="1800" dirty="0">
                <a:latin typeface="Angsana New" pitchFamily="18" charset="-34"/>
                <a:cs typeface="Angsana New" pitchFamily="18" charset="-34"/>
              </a:rPr>
              <a:t>มาเชื่อมโยงกับ</a:t>
            </a:r>
            <a:r>
              <a:rPr lang="en-US" sz="1800" dirty="0">
                <a:latin typeface="Angsana New" pitchFamily="18" charset="-34"/>
                <a:cs typeface="Angsana New" pitchFamily="18" charset="-34"/>
              </a:rPr>
              <a:t> BSC </a:t>
            </a:r>
            <a:r>
              <a:rPr lang="th-TH" sz="1800" dirty="0">
                <a:latin typeface="Angsana New" pitchFamily="18" charset="-34"/>
                <a:cs typeface="Angsana New" pitchFamily="18" charset="-34"/>
              </a:rPr>
              <a:t>ระดับองค์กร</a:t>
            </a:r>
          </a:p>
        </p:txBody>
      </p:sp>
      <p:sp>
        <p:nvSpPr>
          <p:cNvPr id="5121031" name="Rectangle 7"/>
          <p:cNvSpPr>
            <a:spLocks noChangeArrowheads="1"/>
          </p:cNvSpPr>
          <p:nvPr/>
        </p:nvSpPr>
        <p:spPr bwMode="auto">
          <a:xfrm>
            <a:off x="2987824" y="2132856"/>
            <a:ext cx="3384376" cy="4026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400" dirty="0">
                <a:latin typeface="FreesiaUPC" pitchFamily="34" charset="-34"/>
              </a:rPr>
              <a:t>พัฒนาระบบวัดผลงานค่า </a:t>
            </a:r>
            <a:r>
              <a:rPr lang="en-US" sz="1400" dirty="0">
                <a:latin typeface="FreesiaUPC" pitchFamily="34" charset="-34"/>
              </a:rPr>
              <a:t>EVA  </a:t>
            </a:r>
            <a:r>
              <a:rPr lang="th-TH" sz="1400" dirty="0">
                <a:latin typeface="FreesiaUPC" pitchFamily="34" charset="-34"/>
              </a:rPr>
              <a:t>ในระดับต่อไป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คำนวณผลงานค่า </a:t>
            </a:r>
            <a:r>
              <a:rPr lang="en-US" sz="1400" dirty="0">
                <a:latin typeface="FreesiaUPC" pitchFamily="34" charset="-34"/>
              </a:rPr>
              <a:t>EVA </a:t>
            </a:r>
            <a:r>
              <a:rPr lang="th-TH" sz="1400" dirty="0">
                <a:latin typeface="FreesiaUPC" pitchFamily="34" charset="-34"/>
              </a:rPr>
              <a:t>ในระดับต่อไปตามศูนย์ </a:t>
            </a:r>
            <a:r>
              <a:rPr lang="en-US" sz="1400" dirty="0">
                <a:latin typeface="FreesiaUPC" pitchFamily="34" charset="-34"/>
              </a:rPr>
              <a:t>EVM </a:t>
            </a:r>
            <a:r>
              <a:rPr lang="th-TH" sz="1400" dirty="0">
                <a:latin typeface="FreesiaUPC" pitchFamily="34" charset="-34"/>
              </a:rPr>
              <a:t>ที่กำหนดไว้</a:t>
            </a: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400" dirty="0">
                <a:latin typeface="FreesiaUPC" pitchFamily="34" charset="-34"/>
              </a:rPr>
              <a:t>เชื่อมโยงกับกระบวนการดำเนินธุรกิจ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จัดทำ</a:t>
            </a:r>
            <a:r>
              <a:rPr lang="en-US" sz="1400" dirty="0">
                <a:latin typeface="FreesiaUPC" pitchFamily="34" charset="-34"/>
              </a:rPr>
              <a:t> Operational Driver Tree</a:t>
            </a:r>
            <a:r>
              <a:rPr lang="th-TH" sz="1400" dirty="0">
                <a:latin typeface="FreesiaUPC" pitchFamily="34" charset="-34"/>
              </a:rPr>
              <a:t> ตามศูนย์ </a:t>
            </a:r>
            <a:r>
              <a:rPr lang="en-US" sz="1400" dirty="0">
                <a:latin typeface="FreesiaUPC" pitchFamily="34" charset="-34"/>
              </a:rPr>
              <a:t>EVM </a:t>
            </a:r>
            <a:r>
              <a:rPr lang="th-TH" sz="1400" dirty="0">
                <a:latin typeface="FreesiaUPC" pitchFamily="34" charset="-34"/>
              </a:rPr>
              <a:t>ที่กำหนด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เสนอแนะแนวทางจัดทำ</a:t>
            </a:r>
            <a:r>
              <a:rPr lang="en-US" sz="1400" dirty="0">
                <a:latin typeface="FreesiaUPC" pitchFamily="34" charset="-34"/>
              </a:rPr>
              <a:t> Strategic improvement Plan</a:t>
            </a:r>
            <a:r>
              <a:rPr lang="th-TH" sz="1400" dirty="0">
                <a:latin typeface="FreesiaUPC" pitchFamily="34" charset="-34"/>
              </a:rPr>
              <a:t> </a:t>
            </a:r>
            <a:r>
              <a:rPr lang="en-US" sz="1400" dirty="0">
                <a:latin typeface="FreesiaUPC" pitchFamily="34" charset="-34"/>
              </a:rPr>
              <a:t/>
            </a:r>
            <a:br>
              <a:rPr lang="en-US" sz="1400" dirty="0">
                <a:latin typeface="FreesiaUPC" pitchFamily="34" charset="-34"/>
              </a:rPr>
            </a:br>
            <a:r>
              <a:rPr lang="th-TH" sz="1400" dirty="0">
                <a:latin typeface="FreesiaUPC" pitchFamily="34" charset="-34"/>
              </a:rPr>
              <a:t>ของแต่ละศูนย์ </a:t>
            </a:r>
            <a:r>
              <a:rPr lang="en-US" sz="1400" dirty="0">
                <a:latin typeface="FreesiaUPC" pitchFamily="34" charset="-34"/>
              </a:rPr>
              <a:t>EVM </a:t>
            </a:r>
            <a:endParaRPr lang="th-TH" sz="1400" dirty="0">
              <a:latin typeface="FreesiaUPC" pitchFamily="34" charset="-34"/>
            </a:endParaRP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400" dirty="0">
                <a:latin typeface="FreesiaUPC" pitchFamily="34" charset="-34"/>
              </a:rPr>
              <a:t>พัฒนาระบบ </a:t>
            </a:r>
            <a:r>
              <a:rPr lang="en-US" sz="1400" dirty="0">
                <a:latin typeface="FreesiaUPC" pitchFamily="34" charset="-34"/>
              </a:rPr>
              <a:t>Balanced Scorecard </a:t>
            </a:r>
            <a:r>
              <a:rPr lang="th-TH" sz="1400" dirty="0">
                <a:latin typeface="FreesiaUPC" pitchFamily="34" charset="-34"/>
              </a:rPr>
              <a:t>(</a:t>
            </a:r>
            <a:r>
              <a:rPr lang="en-US" sz="1400" dirty="0">
                <a:latin typeface="FreesiaUPC" pitchFamily="34" charset="-34"/>
              </a:rPr>
              <a:t>BSC</a:t>
            </a:r>
            <a:r>
              <a:rPr lang="th-TH" sz="1400" dirty="0">
                <a:latin typeface="FreesiaUPC" pitchFamily="34" charset="-34"/>
              </a:rPr>
              <a:t>) 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จัดทำระบบ </a:t>
            </a:r>
            <a:r>
              <a:rPr lang="en-US" sz="1400" dirty="0">
                <a:latin typeface="FreesiaUPC" pitchFamily="34" charset="-34"/>
              </a:rPr>
              <a:t>BSC </a:t>
            </a:r>
            <a:r>
              <a:rPr lang="th-TH" sz="1400" dirty="0">
                <a:latin typeface="FreesiaUPC" pitchFamily="34" charset="-34"/>
              </a:rPr>
              <a:t>สำหรับระดับ</a:t>
            </a:r>
            <a:r>
              <a:rPr lang="th-TH" sz="1200" dirty="0">
                <a:latin typeface="FreesiaUPC" pitchFamily="34" charset="-34"/>
              </a:rPr>
              <a:t>ศูนย์</a:t>
            </a:r>
            <a:r>
              <a:rPr lang="th-TH" sz="1400" dirty="0">
                <a:latin typeface="FreesiaUPC" pitchFamily="34" charset="-34"/>
              </a:rPr>
              <a:t> </a:t>
            </a:r>
            <a:r>
              <a:rPr lang="en-US" sz="1400" dirty="0">
                <a:latin typeface="FreesiaUPC" pitchFamily="34" charset="-34"/>
              </a:rPr>
              <a:t>EVM </a:t>
            </a:r>
            <a:endParaRPr lang="th-TH" sz="1400" dirty="0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เชื่อมโยงระบบ </a:t>
            </a:r>
            <a:r>
              <a:rPr lang="en-US" sz="1400" dirty="0">
                <a:latin typeface="FreesiaUPC" pitchFamily="34" charset="-34"/>
              </a:rPr>
              <a:t>BSC </a:t>
            </a:r>
            <a:r>
              <a:rPr lang="th-TH" sz="1400" dirty="0">
                <a:latin typeface="FreesiaUPC" pitchFamily="34" charset="-34"/>
              </a:rPr>
              <a:t>กับ</a:t>
            </a:r>
            <a:r>
              <a:rPr lang="en-US" sz="1400" dirty="0">
                <a:latin typeface="FreesiaUPC" pitchFamily="34" charset="-34"/>
              </a:rPr>
              <a:t> EVA </a:t>
            </a:r>
            <a:r>
              <a:rPr lang="th-TH" sz="1400" dirty="0">
                <a:latin typeface="FreesiaUPC" pitchFamily="34" charset="-34"/>
              </a:rPr>
              <a:t>สำหรับระดับศูนย์ </a:t>
            </a:r>
            <a:r>
              <a:rPr lang="en-US" sz="1400" dirty="0">
                <a:latin typeface="FreesiaUPC" pitchFamily="34" charset="-34"/>
              </a:rPr>
              <a:t>EVM </a:t>
            </a: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400" dirty="0">
                <a:latin typeface="FreesiaUPC" pitchFamily="34" charset="-34"/>
              </a:rPr>
              <a:t>เชื่อมโยงเข้ากับกระบวนการบริหารหลัก ได้แก่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การจัดทำแผนธุรกิจ และการจัดทำแผนงบประมาณ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การจัดทำวิเคราะห์โครงการลงทุนต่าง ๆ 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การจัดสรรเงินทุนและทรัพยากร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การประเมินผลและรายงานผลตามระบบ </a:t>
            </a:r>
            <a:r>
              <a:rPr lang="en-US" sz="1400" dirty="0">
                <a:latin typeface="FreesiaUPC" pitchFamily="34" charset="-34"/>
              </a:rPr>
              <a:t>EVM</a:t>
            </a:r>
            <a:endParaRPr lang="th-TH" sz="1400" dirty="0">
              <a:latin typeface="FreesiaUPC" pitchFamily="34" charset="-34"/>
            </a:endParaRP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400" dirty="0">
                <a:latin typeface="FreesiaUPC" pitchFamily="34" charset="-34"/>
              </a:rPr>
              <a:t>พัฒนาแนวทางในการกำหนดผลตอบแทนตามค่า </a:t>
            </a:r>
            <a:r>
              <a:rPr lang="en-US" sz="1400" dirty="0">
                <a:latin typeface="FreesiaUPC" pitchFamily="34" charset="-34"/>
              </a:rPr>
              <a:t>EVA  </a:t>
            </a:r>
            <a:r>
              <a:rPr lang="th-TH" sz="1400" dirty="0">
                <a:latin typeface="FreesiaUPC" pitchFamily="34" charset="-34"/>
              </a:rPr>
              <a:t>สำหรับผู้บริหารระดับสูง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กำหนดระดับของผู้บริหารที่เข้าร่วมในแผนผลตอบแทน</a:t>
            </a:r>
            <a:r>
              <a:rPr lang="en-US" sz="1400" dirty="0">
                <a:latin typeface="FreesiaUPC" pitchFamily="34" charset="-34"/>
              </a:rPr>
              <a:t> EVA</a:t>
            </a:r>
            <a:endParaRPr lang="th-TH" sz="1400" dirty="0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ศึกษาทบทวนรูปแบบและแผนผลตอบแทนในปัจจุบัน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ศึกษาความเป็นไปได้ในการจ่ายโบนัสตามผลงานการสร้างค่า</a:t>
            </a:r>
            <a:r>
              <a:rPr lang="en-US" sz="1400" dirty="0">
                <a:latin typeface="FreesiaUPC" pitchFamily="34" charset="-34"/>
              </a:rPr>
              <a:t> EVA</a:t>
            </a: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400" dirty="0">
                <a:latin typeface="FreesiaUPC" pitchFamily="34" charset="-34"/>
              </a:rPr>
              <a:t>ฝึกอบรมผู้บริหารระดับสูงและผู้เกี่ยวข้อง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การวางแผนธุรกิจโดยใช้แนวคิด </a:t>
            </a:r>
            <a:r>
              <a:rPr lang="en-US" sz="1400" dirty="0">
                <a:latin typeface="FreesiaUPC" pitchFamily="34" charset="-34"/>
              </a:rPr>
              <a:t>EVM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การวิเคราะห์โครงการและการจัดสรรทรัพยากร</a:t>
            </a:r>
            <a:endParaRPr lang="en-US" sz="1400" dirty="0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400" dirty="0">
                <a:latin typeface="FreesiaUPC" pitchFamily="34" charset="-34"/>
              </a:rPr>
              <a:t>การนำผลการดำเนินงานตามระบบ </a:t>
            </a:r>
            <a:r>
              <a:rPr lang="en-US" sz="1400" dirty="0">
                <a:latin typeface="FreesiaUPC" pitchFamily="34" charset="-34"/>
              </a:rPr>
              <a:t>EVM</a:t>
            </a:r>
            <a:r>
              <a:rPr lang="th-TH" sz="1400" dirty="0">
                <a:latin typeface="FreesiaUPC" pitchFamily="34" charset="-34"/>
              </a:rPr>
              <a:t> เชื่อมโยงเข้ากับระบบประเมินผลและรายงานผลการดำเนินงาน</a:t>
            </a:r>
          </a:p>
        </p:txBody>
      </p:sp>
      <p:sp>
        <p:nvSpPr>
          <p:cNvPr id="5121032" name="Rectangle 8"/>
          <p:cNvSpPr>
            <a:spLocks noChangeArrowheads="1"/>
          </p:cNvSpPr>
          <p:nvPr/>
        </p:nvSpPr>
        <p:spPr bwMode="auto">
          <a:xfrm>
            <a:off x="6084168" y="2204864"/>
            <a:ext cx="2863362" cy="3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3038" indent="-173038" eaLnBrk="1" hangingPunct="1">
              <a:lnSpc>
                <a:spcPct val="100000"/>
              </a:lnSpc>
              <a:buSzPct val="80000"/>
              <a:buFont typeface="Wingdings" pitchFamily="2" charset="2"/>
              <a:buChar char="q"/>
            </a:pPr>
            <a:r>
              <a:rPr lang="en-US" sz="2400" dirty="0">
                <a:latin typeface="Angsana New" pitchFamily="18" charset="-34"/>
              </a:rPr>
              <a:t>EVA </a:t>
            </a:r>
            <a:r>
              <a:rPr lang="th-TH" sz="2400" dirty="0">
                <a:latin typeface="Angsana New" pitchFamily="18" charset="-34"/>
              </a:rPr>
              <a:t>ปี </a:t>
            </a:r>
            <a:r>
              <a:rPr lang="en-US" sz="2400" dirty="0">
                <a:latin typeface="Angsana New" pitchFamily="18" charset="-34"/>
              </a:rPr>
              <a:t>2551</a:t>
            </a:r>
            <a:endParaRPr lang="th-TH" sz="2400" dirty="0">
              <a:latin typeface="Angsana New" pitchFamily="18" charset="-34"/>
            </a:endParaRPr>
          </a:p>
          <a:p>
            <a:pPr marL="395288" lvl="1" indent="-107950" eaLnBrk="1" hangingPunct="1">
              <a:lnSpc>
                <a:spcPct val="100000"/>
              </a:lnSpc>
            </a:pPr>
            <a:r>
              <a:rPr lang="th-TH" sz="1200" dirty="0">
                <a:latin typeface="Angsana New" pitchFamily="18" charset="-34"/>
              </a:rPr>
              <a:t>นำค่า </a:t>
            </a:r>
            <a:r>
              <a:rPr lang="en-US" sz="1200" dirty="0">
                <a:latin typeface="Angsana New" pitchFamily="18" charset="-34"/>
              </a:rPr>
              <a:t>EVA  </a:t>
            </a:r>
            <a:r>
              <a:rPr lang="th-TH" sz="1200" dirty="0">
                <a:latin typeface="Angsana New" pitchFamily="18" charset="-34"/>
              </a:rPr>
              <a:t>เปรียบเทียบในช่วง</a:t>
            </a:r>
            <a:r>
              <a:rPr lang="en-US" sz="1200" dirty="0">
                <a:latin typeface="Angsana New" pitchFamily="18" charset="-34"/>
              </a:rPr>
              <a:t>2</a:t>
            </a:r>
            <a:r>
              <a:rPr lang="th-TH" sz="1200" dirty="0">
                <a:latin typeface="Angsana New" pitchFamily="18" charset="-34"/>
              </a:rPr>
              <a:t> ปีที่ผ่านมาเพื่อการประเมินประสิทธิภาพขององค์กรและผูกกับผลตอบแทนสำหรับผู้บริหารระดับสูง</a:t>
            </a:r>
          </a:p>
          <a:p>
            <a:pPr marL="173038" indent="-173038" eaLnBrk="1" hangingPunct="1">
              <a:lnSpc>
                <a:spcPct val="100000"/>
              </a:lnSpc>
              <a:buSzPct val="80000"/>
              <a:buFont typeface="Wingdings" pitchFamily="2" charset="2"/>
              <a:buChar char="q"/>
            </a:pPr>
            <a:r>
              <a:rPr lang="th-TH" dirty="0">
                <a:latin typeface="Angsana New" pitchFamily="18" charset="-34"/>
              </a:rPr>
              <a:t>หลังจากปี </a:t>
            </a:r>
            <a:r>
              <a:rPr lang="en-US" dirty="0">
                <a:latin typeface="Angsana New" pitchFamily="18" charset="-34"/>
              </a:rPr>
              <a:t>2551</a:t>
            </a:r>
            <a:r>
              <a:rPr lang="th-TH" dirty="0">
                <a:latin typeface="Angsana New" pitchFamily="18" charset="-34"/>
              </a:rPr>
              <a:t>  </a:t>
            </a:r>
          </a:p>
          <a:p>
            <a:pPr marL="395288" lvl="1" indent="-107950" eaLnBrk="1" hangingPunct="1">
              <a:lnSpc>
                <a:spcPct val="100000"/>
              </a:lnSpc>
            </a:pPr>
            <a:r>
              <a:rPr lang="th-TH" sz="1200" dirty="0">
                <a:latin typeface="Angsana New" pitchFamily="18" charset="-34"/>
              </a:rPr>
              <a:t>พัฒนาการใช้ระบบระบบการบริหารจัดการเพื่อสร้างมูลค่า  </a:t>
            </a:r>
            <a:r>
              <a:rPr lang="en-US" sz="1200" dirty="0">
                <a:latin typeface="Angsana New" pitchFamily="18" charset="-34"/>
              </a:rPr>
              <a:t>EVM </a:t>
            </a:r>
            <a:r>
              <a:rPr lang="th-TH" sz="1200" dirty="0">
                <a:latin typeface="Angsana New" pitchFamily="18" charset="-34"/>
              </a:rPr>
              <a:t>มากขึ้นในปีต่อๆไป เช่น มีการวัดผลการดำเนินงานของผู้บริหารในระดับถัดไปตามค่า </a:t>
            </a:r>
            <a:r>
              <a:rPr lang="en-US" sz="1200" dirty="0">
                <a:latin typeface="Angsana New" pitchFamily="18" charset="-34"/>
              </a:rPr>
              <a:t>EVA </a:t>
            </a:r>
            <a:r>
              <a:rPr lang="th-TH" sz="1200" dirty="0">
                <a:latin typeface="Angsana New" pitchFamily="18" charset="-34"/>
              </a:rPr>
              <a:t>ซึ่งจะมีผลทำให้รัฐวิสาหกิจมีการคิดและตัดสินใจสอดคล้องกับผลประโยชน์ของผู้ถือหุ้น ส่งผลต่อการสร้างมูลค่าเพิ่มให้องค์กรในระยะยาว</a:t>
            </a:r>
          </a:p>
        </p:txBody>
      </p:sp>
      <p:sp>
        <p:nvSpPr>
          <p:cNvPr id="5121033" name="Rectangle 9"/>
          <p:cNvSpPr>
            <a:spLocks noChangeArrowheads="1"/>
          </p:cNvSpPr>
          <p:nvPr/>
        </p:nvSpPr>
        <p:spPr bwMode="auto">
          <a:xfrm>
            <a:off x="6372200" y="5373216"/>
            <a:ext cx="2531285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45720" rIns="45720">
            <a:spAutoFit/>
          </a:bodyPr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th-TH" sz="2400" dirty="0">
                <a:latin typeface="FreesiaUPC" pitchFamily="34" charset="-34"/>
              </a:rPr>
              <a:t>ที่มา</a:t>
            </a:r>
            <a:r>
              <a:rPr lang="en-US" sz="2400" dirty="0">
                <a:latin typeface="FreesiaUPC" pitchFamily="34" charset="-34"/>
              </a:rPr>
              <a:t>: </a:t>
            </a:r>
            <a:r>
              <a:rPr lang="th-TH" sz="2400" dirty="0">
                <a:latin typeface="FreesiaUPC" pitchFamily="34" charset="-34"/>
              </a:rPr>
              <a:t>สำนักงานคณะกรรมการนโยบายรัฐวิสาหกิจ</a:t>
            </a:r>
            <a:r>
              <a:rPr lang="en-US" sz="2400" dirty="0">
                <a:latin typeface="FreesiaUPC" pitchFamily="34" charset="-34"/>
              </a:rPr>
              <a:t> </a:t>
            </a:r>
            <a:r>
              <a:rPr lang="th-TH" sz="2400" dirty="0">
                <a:latin typeface="FreesiaUPC" pitchFamily="34" charset="-34"/>
              </a:rPr>
              <a:t>กระทรวงการคลัง</a:t>
            </a:r>
          </a:p>
        </p:txBody>
      </p:sp>
      <p:sp>
        <p:nvSpPr>
          <p:cNvPr id="5121035" name="Rectangle 11"/>
          <p:cNvSpPr>
            <a:spLocks noGrp="1" noChangeArrowheads="1"/>
          </p:cNvSpPr>
          <p:nvPr>
            <p:ph type="title"/>
          </p:nvPr>
        </p:nvSpPr>
        <p:spPr>
          <a:xfrm>
            <a:off x="353158" y="231776"/>
            <a:ext cx="8439150" cy="1006475"/>
          </a:xfrm>
          <a:noFill/>
          <a:ln/>
        </p:spPr>
        <p:txBody>
          <a:bodyPr>
            <a:noAutofit/>
          </a:bodyPr>
          <a:lstStyle/>
          <a:p>
            <a:r>
              <a:rPr lang="th-TH" sz="2000" dirty="0">
                <a:solidFill>
                  <a:schemeClr val="tx1"/>
                </a:solidFill>
              </a:rPr>
              <a:t>ในปี</a:t>
            </a:r>
            <a:r>
              <a:rPr lang="en-US" sz="2000" dirty="0">
                <a:solidFill>
                  <a:schemeClr val="tx1"/>
                </a:solidFill>
              </a:rPr>
              <a:t> 2549 </a:t>
            </a:r>
            <a:r>
              <a:rPr lang="th-TH" sz="2000" dirty="0">
                <a:solidFill>
                  <a:schemeClr val="tx1"/>
                </a:solidFill>
              </a:rPr>
              <a:t>กระทรวงการคลังโดย สคร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th-TH" sz="2000" dirty="0">
                <a:solidFill>
                  <a:schemeClr val="tx1"/>
                </a:solidFill>
              </a:rPr>
              <a:t>ได้กำหนดแนวทางการนำระบบ</a:t>
            </a:r>
            <a:br>
              <a:rPr lang="th-TH" sz="2000" dirty="0">
                <a:solidFill>
                  <a:schemeClr val="tx1"/>
                </a:solidFill>
              </a:rPr>
            </a:br>
            <a:r>
              <a:rPr lang="th-TH" sz="2000" dirty="0">
                <a:solidFill>
                  <a:schemeClr val="tx1"/>
                </a:solidFill>
              </a:rPr>
              <a:t>การบริหารจัดการเพื่อสร้างมูลค่าเชิงเศรษฐศาสตร์มาใช้ในรัฐวิสาหกิจ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2354" name="Rectangle 2"/>
          <p:cNvSpPr>
            <a:spLocks noChangeArrowheads="1"/>
          </p:cNvSpPr>
          <p:nvPr/>
        </p:nvSpPr>
        <p:spPr bwMode="auto">
          <a:xfrm>
            <a:off x="3360127" y="5794376"/>
            <a:ext cx="2431073" cy="525463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55" name="Rectangle 3"/>
          <p:cNvSpPr>
            <a:spLocks noChangeArrowheads="1"/>
          </p:cNvSpPr>
          <p:nvPr/>
        </p:nvSpPr>
        <p:spPr bwMode="auto">
          <a:xfrm>
            <a:off x="520213" y="2509839"/>
            <a:ext cx="2422280" cy="587375"/>
          </a:xfrm>
          <a:prstGeom prst="rect">
            <a:avLst/>
          </a:prstGeom>
          <a:solidFill>
            <a:srgbClr val="99FF6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56" name="Rectangle 4"/>
          <p:cNvSpPr>
            <a:spLocks noChangeArrowheads="1"/>
          </p:cNvSpPr>
          <p:nvPr/>
        </p:nvSpPr>
        <p:spPr bwMode="auto">
          <a:xfrm>
            <a:off x="3364524" y="5026025"/>
            <a:ext cx="2436935" cy="579438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57" name="Rectangle 5"/>
          <p:cNvSpPr>
            <a:spLocks noChangeArrowheads="1"/>
          </p:cNvSpPr>
          <p:nvPr/>
        </p:nvSpPr>
        <p:spPr bwMode="auto">
          <a:xfrm>
            <a:off x="3363058" y="2508250"/>
            <a:ext cx="2409092" cy="255588"/>
          </a:xfrm>
          <a:prstGeom prst="rect">
            <a:avLst/>
          </a:prstGeom>
          <a:solidFill>
            <a:srgbClr val="99FF6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58" name="Rectangle 6"/>
          <p:cNvSpPr>
            <a:spLocks noChangeArrowheads="1"/>
          </p:cNvSpPr>
          <p:nvPr/>
        </p:nvSpPr>
        <p:spPr bwMode="auto">
          <a:xfrm>
            <a:off x="4387362" y="2644775"/>
            <a:ext cx="1384789" cy="12065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59" name="Rectangle 7"/>
          <p:cNvSpPr>
            <a:spLocks noChangeArrowheads="1"/>
          </p:cNvSpPr>
          <p:nvPr/>
        </p:nvSpPr>
        <p:spPr bwMode="auto">
          <a:xfrm>
            <a:off x="3363059" y="4397375"/>
            <a:ext cx="2422280" cy="268288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60" name="Rectangle 8"/>
          <p:cNvSpPr>
            <a:spLocks noChangeArrowheads="1"/>
          </p:cNvSpPr>
          <p:nvPr/>
        </p:nvSpPr>
        <p:spPr bwMode="auto">
          <a:xfrm>
            <a:off x="3363059" y="4248151"/>
            <a:ext cx="2422280" cy="149225"/>
          </a:xfrm>
          <a:prstGeom prst="rect">
            <a:avLst/>
          </a:prstGeom>
          <a:solidFill>
            <a:srgbClr val="99FF6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61" name="Rectangle 9"/>
          <p:cNvSpPr>
            <a:spLocks noChangeArrowheads="1"/>
          </p:cNvSpPr>
          <p:nvPr/>
        </p:nvSpPr>
        <p:spPr bwMode="auto">
          <a:xfrm>
            <a:off x="518746" y="5024438"/>
            <a:ext cx="2422281" cy="455612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62" name="Rectangle 10"/>
          <p:cNvSpPr>
            <a:spLocks noChangeArrowheads="1"/>
          </p:cNvSpPr>
          <p:nvPr/>
        </p:nvSpPr>
        <p:spPr bwMode="auto">
          <a:xfrm>
            <a:off x="3354266" y="3611563"/>
            <a:ext cx="2422280" cy="277812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63" name="Rectangle 11"/>
          <p:cNvSpPr>
            <a:spLocks noChangeArrowheads="1"/>
          </p:cNvSpPr>
          <p:nvPr/>
        </p:nvSpPr>
        <p:spPr bwMode="auto">
          <a:xfrm>
            <a:off x="3363059" y="4075113"/>
            <a:ext cx="2422280" cy="1778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64" name="Rectangle 12"/>
          <p:cNvSpPr>
            <a:spLocks noChangeArrowheads="1"/>
          </p:cNvSpPr>
          <p:nvPr/>
        </p:nvSpPr>
        <p:spPr bwMode="auto">
          <a:xfrm>
            <a:off x="3363059" y="2963864"/>
            <a:ext cx="2422280" cy="446087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65" name="Rectangle 13"/>
          <p:cNvSpPr>
            <a:spLocks noChangeArrowheads="1"/>
          </p:cNvSpPr>
          <p:nvPr/>
        </p:nvSpPr>
        <p:spPr bwMode="auto">
          <a:xfrm>
            <a:off x="518747" y="3913188"/>
            <a:ext cx="2419350" cy="925512"/>
          </a:xfrm>
          <a:prstGeom prst="rect">
            <a:avLst/>
          </a:prstGeom>
          <a:solidFill>
            <a:srgbClr val="99FF6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66" name="Rectangle 14"/>
          <p:cNvSpPr>
            <a:spLocks noGrp="1" noChangeArrowheads="1"/>
          </p:cNvSpPr>
          <p:nvPr>
            <p:ph type="title"/>
          </p:nvPr>
        </p:nvSpPr>
        <p:spPr>
          <a:xfrm>
            <a:off x="353158" y="246064"/>
            <a:ext cx="8439150" cy="1006475"/>
          </a:xfrm>
        </p:spPr>
        <p:txBody>
          <a:bodyPr>
            <a:normAutofit/>
          </a:bodyPr>
          <a:lstStyle/>
          <a:p>
            <a:pPr algn="ctr"/>
            <a:r>
              <a:rPr lang="th-TH">
                <a:solidFill>
                  <a:schemeClr val="tx1"/>
                </a:solidFill>
              </a:rPr>
              <a:t>ความก้าวหน้าของการพัฒนาระบบบริหารจัดการเพื่อสร้างมูลค่าของ กฟผ</a:t>
            </a:r>
            <a:r>
              <a:rPr lang="en-US" u="sng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5092367" name="AutoShape 15"/>
          <p:cNvSpPr>
            <a:spLocks noChangeArrowheads="1"/>
          </p:cNvSpPr>
          <p:nvPr/>
        </p:nvSpPr>
        <p:spPr bwMode="auto">
          <a:xfrm>
            <a:off x="394189" y="1401764"/>
            <a:ext cx="2771042" cy="828675"/>
          </a:xfrm>
          <a:prstGeom prst="homePlate">
            <a:avLst>
              <a:gd name="adj" fmla="val 30188"/>
            </a:avLst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ระยะที่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1: 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การเตรียม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en-US" sz="2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ความพร้อม </a:t>
            </a:r>
            <a:r>
              <a:rPr lang="th-TH" sz="2000">
                <a:solidFill>
                  <a:schemeClr val="bg1"/>
                </a:solidFill>
                <a:latin typeface="Angsana New"/>
              </a:rPr>
              <a:t>–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 ปี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2549</a:t>
            </a:r>
            <a:endParaRPr lang="en-GB" sz="20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5092368" name="AutoShape 16"/>
          <p:cNvSpPr>
            <a:spLocks noChangeArrowheads="1"/>
          </p:cNvSpPr>
          <p:nvPr/>
        </p:nvSpPr>
        <p:spPr bwMode="auto">
          <a:xfrm>
            <a:off x="3196004" y="1401764"/>
            <a:ext cx="2771042" cy="828675"/>
          </a:xfrm>
          <a:prstGeom prst="homePlate">
            <a:avLst>
              <a:gd name="adj" fmla="val 38356"/>
            </a:avLst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ระยะที่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2: 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การเชื่อมโยงกระบวน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en-US" sz="2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การบริหารจัดการธุรกิจ </a:t>
            </a:r>
            <a:r>
              <a:rPr lang="th-TH" sz="2000">
                <a:solidFill>
                  <a:schemeClr val="bg1"/>
                </a:solidFill>
                <a:latin typeface="Angsana New"/>
              </a:rPr>
              <a:t>–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 ปี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2550</a:t>
            </a:r>
            <a:endParaRPr lang="en-GB" sz="20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5092369" name="AutoShape 17"/>
          <p:cNvSpPr>
            <a:spLocks noChangeArrowheads="1"/>
          </p:cNvSpPr>
          <p:nvPr/>
        </p:nvSpPr>
        <p:spPr bwMode="auto">
          <a:xfrm>
            <a:off x="5999285" y="1401764"/>
            <a:ext cx="2771043" cy="828675"/>
          </a:xfrm>
          <a:prstGeom prst="homePlate">
            <a:avLst>
              <a:gd name="adj" fmla="val 53031"/>
            </a:avLst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ระยะที่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3: 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การวัดผลงาน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 EVA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 และ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en-US" sz="2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เชื่อมโยงผลตอบแทน</a:t>
            </a:r>
            <a:r>
              <a:rPr lang="en-GB" sz="2000" b="0">
                <a:solidFill>
                  <a:schemeClr val="bg1"/>
                </a:solidFill>
                <a:latin typeface="FreesiaUPC" pitchFamily="34" charset="-34"/>
              </a:rPr>
              <a:t> </a:t>
            </a:r>
            <a:r>
              <a:rPr lang="en-GB" sz="2000">
                <a:solidFill>
                  <a:schemeClr val="bg1"/>
                </a:solidFill>
                <a:latin typeface="Angsana New"/>
              </a:rPr>
              <a:t>–</a:t>
            </a:r>
            <a:r>
              <a:rPr lang="en-GB" sz="2000">
                <a:solidFill>
                  <a:schemeClr val="bg1"/>
                </a:solidFill>
                <a:latin typeface="FreesiaUPC" pitchFamily="34" charset="-34"/>
              </a:rPr>
              <a:t> </a:t>
            </a:r>
            <a:r>
              <a:rPr lang="th-TH" sz="2000">
                <a:solidFill>
                  <a:schemeClr val="bg1"/>
                </a:solidFill>
                <a:latin typeface="FreesiaUPC" pitchFamily="34" charset="-34"/>
              </a:rPr>
              <a:t>ปี </a:t>
            </a:r>
            <a:r>
              <a:rPr lang="en-US" sz="2000">
                <a:solidFill>
                  <a:schemeClr val="bg1"/>
                </a:solidFill>
                <a:latin typeface="FreesiaUPC" pitchFamily="34" charset="-34"/>
              </a:rPr>
              <a:t>2551</a:t>
            </a:r>
            <a:endParaRPr lang="en-GB" sz="20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5092370" name="Rectangle 18"/>
          <p:cNvSpPr>
            <a:spLocks noChangeArrowheads="1"/>
          </p:cNvSpPr>
          <p:nvPr/>
        </p:nvSpPr>
        <p:spPr bwMode="auto">
          <a:xfrm>
            <a:off x="5949462" y="2320925"/>
            <a:ext cx="2863362" cy="3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en-US">
                <a:latin typeface="FreesiaUPC" pitchFamily="34" charset="-34"/>
              </a:rPr>
              <a:t>EVA </a:t>
            </a:r>
            <a:r>
              <a:rPr lang="th-TH">
                <a:latin typeface="FreesiaUPC" pitchFamily="34" charset="-34"/>
              </a:rPr>
              <a:t>ปี </a:t>
            </a:r>
            <a:r>
              <a:rPr lang="en-US">
                <a:latin typeface="FreesiaUPC" pitchFamily="34" charset="-34"/>
              </a:rPr>
              <a:t>2551</a:t>
            </a:r>
            <a:endParaRPr lang="th-TH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000">
                <a:latin typeface="FreesiaUPC" pitchFamily="34" charset="-34"/>
              </a:rPr>
              <a:t>นำค่า </a:t>
            </a:r>
            <a:r>
              <a:rPr lang="en-US" sz="1000">
                <a:latin typeface="FreesiaUPC" pitchFamily="34" charset="-34"/>
              </a:rPr>
              <a:t>EVA  </a:t>
            </a:r>
            <a:r>
              <a:rPr lang="th-TH" sz="1000">
                <a:latin typeface="FreesiaUPC" pitchFamily="34" charset="-34"/>
              </a:rPr>
              <a:t>เปรียบเทียบในช่วง</a:t>
            </a:r>
            <a:r>
              <a:rPr lang="en-US" sz="1000">
                <a:latin typeface="FreesiaUPC" pitchFamily="34" charset="-34"/>
              </a:rPr>
              <a:t>2</a:t>
            </a:r>
            <a:r>
              <a:rPr lang="th-TH" sz="1000">
                <a:latin typeface="FreesiaUPC" pitchFamily="34" charset="-34"/>
              </a:rPr>
              <a:t> ปีที่ผ่านมาเพื่อการประเมินประสิทธิภาพขององค์กรและผูกกับผลตอบแทนสำหรับผู้บริหารระดับสูง</a:t>
            </a: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>
                <a:latin typeface="FreesiaUPC" pitchFamily="34" charset="-34"/>
              </a:rPr>
              <a:t>หลังจากปี </a:t>
            </a:r>
            <a:r>
              <a:rPr lang="en-US">
                <a:latin typeface="FreesiaUPC" pitchFamily="34" charset="-34"/>
              </a:rPr>
              <a:t>2551</a:t>
            </a:r>
            <a:r>
              <a:rPr lang="th-TH">
                <a:latin typeface="FreesiaUPC" pitchFamily="34" charset="-34"/>
              </a:rPr>
              <a:t>  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000">
                <a:latin typeface="FreesiaUPC" pitchFamily="34" charset="-34"/>
              </a:rPr>
              <a:t>พัฒนาการใช้ระบบระบบการบริหารจัดการเพื่อสร้างมูลค่า  </a:t>
            </a:r>
            <a:r>
              <a:rPr lang="en-US" sz="1000">
                <a:latin typeface="FreesiaUPC" pitchFamily="34" charset="-34"/>
              </a:rPr>
              <a:t>EVM </a:t>
            </a:r>
            <a:r>
              <a:rPr lang="th-TH" sz="1000">
                <a:latin typeface="FreesiaUPC" pitchFamily="34" charset="-34"/>
              </a:rPr>
              <a:t>มากขึ้นในปีต่อๆไป เช่น มีการวัดผลการดำเนินงานของผู้บริหารในระดับถัดไปตามค่า </a:t>
            </a:r>
            <a:r>
              <a:rPr lang="en-US" sz="1000">
                <a:latin typeface="FreesiaUPC" pitchFamily="34" charset="-34"/>
              </a:rPr>
              <a:t>EVA </a:t>
            </a:r>
            <a:r>
              <a:rPr lang="th-TH" sz="1000">
                <a:latin typeface="FreesiaUPC" pitchFamily="34" charset="-34"/>
              </a:rPr>
              <a:t>ซึ่งจะมีผลทำให้รัฐวิสาหกิจมีการคิดและตัดสินใจสอดคล้องกับผลประโยชน์ของผู้ถือหุ้น ส่งผลต่อการสร้างมูลค่าเพิ่มให้องค์กรในระยะยาว</a:t>
            </a:r>
          </a:p>
        </p:txBody>
      </p:sp>
      <p:sp>
        <p:nvSpPr>
          <p:cNvPr id="5092371" name="Rectangle 19"/>
          <p:cNvSpPr>
            <a:spLocks noChangeArrowheads="1"/>
          </p:cNvSpPr>
          <p:nvPr/>
        </p:nvSpPr>
        <p:spPr bwMode="auto">
          <a:xfrm>
            <a:off x="391258" y="6297614"/>
            <a:ext cx="6667851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45720" rIns="45720">
            <a:spAutoFit/>
          </a:bodyPr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th-TH">
                <a:solidFill>
                  <a:srgbClr val="0033CC"/>
                </a:solidFill>
                <a:latin typeface="FreesiaUPC" pitchFamily="34" charset="-34"/>
              </a:rPr>
              <a:t>ที่มา</a:t>
            </a:r>
            <a:r>
              <a:rPr lang="en-US">
                <a:solidFill>
                  <a:srgbClr val="0033CC"/>
                </a:solidFill>
                <a:latin typeface="FreesiaUPC" pitchFamily="34" charset="-34"/>
              </a:rPr>
              <a:t>: </a:t>
            </a:r>
            <a:r>
              <a:rPr lang="th-TH">
                <a:solidFill>
                  <a:srgbClr val="0033CC"/>
                </a:solidFill>
                <a:latin typeface="FreesiaUPC" pitchFamily="34" charset="-34"/>
              </a:rPr>
              <a:t>สำนักงานคณะกรรมการนโยบายรัฐวิสาหกิจ</a:t>
            </a:r>
            <a:r>
              <a:rPr lang="en-US">
                <a:solidFill>
                  <a:srgbClr val="0033CC"/>
                </a:solidFill>
                <a:latin typeface="FreesiaUPC" pitchFamily="34" charset="-34"/>
              </a:rPr>
              <a:t> </a:t>
            </a:r>
            <a:r>
              <a:rPr lang="th-TH">
                <a:solidFill>
                  <a:srgbClr val="0033CC"/>
                </a:solidFill>
                <a:latin typeface="FreesiaUPC" pitchFamily="34" charset="-34"/>
              </a:rPr>
              <a:t>กระทรวงการคลัง</a:t>
            </a:r>
          </a:p>
        </p:txBody>
      </p:sp>
      <p:sp>
        <p:nvSpPr>
          <p:cNvPr id="5092372" name="Rectangle 20"/>
          <p:cNvSpPr>
            <a:spLocks noChangeArrowheads="1"/>
          </p:cNvSpPr>
          <p:nvPr/>
        </p:nvSpPr>
        <p:spPr bwMode="auto">
          <a:xfrm>
            <a:off x="6727581" y="4937125"/>
            <a:ext cx="228600" cy="223838"/>
          </a:xfrm>
          <a:prstGeom prst="rect">
            <a:avLst/>
          </a:prstGeom>
          <a:solidFill>
            <a:srgbClr val="99FF6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73" name="Rectangle 21"/>
          <p:cNvSpPr>
            <a:spLocks noChangeArrowheads="1"/>
          </p:cNvSpPr>
          <p:nvPr/>
        </p:nvSpPr>
        <p:spPr bwMode="auto">
          <a:xfrm>
            <a:off x="6544408" y="4919664"/>
            <a:ext cx="1373133" cy="2893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45720" rIns="45720">
            <a:spAutoFit/>
          </a:bodyPr>
          <a:lstStyle/>
          <a:p>
            <a:pPr lvl="1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th-TH" sz="1600"/>
              <a:t>ดำเนินการแล้ว</a:t>
            </a:r>
          </a:p>
        </p:txBody>
      </p:sp>
      <p:sp>
        <p:nvSpPr>
          <p:cNvPr id="5092374" name="Rectangle 22"/>
          <p:cNvSpPr>
            <a:spLocks noChangeArrowheads="1"/>
          </p:cNvSpPr>
          <p:nvPr/>
        </p:nvSpPr>
        <p:spPr bwMode="auto">
          <a:xfrm>
            <a:off x="6727581" y="5241925"/>
            <a:ext cx="228600" cy="223838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75" name="Rectangle 23"/>
          <p:cNvSpPr>
            <a:spLocks noChangeArrowheads="1"/>
          </p:cNvSpPr>
          <p:nvPr/>
        </p:nvSpPr>
        <p:spPr bwMode="auto">
          <a:xfrm>
            <a:off x="6544408" y="5224464"/>
            <a:ext cx="1733808" cy="2893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45720" rIns="45720">
            <a:spAutoFit/>
          </a:bodyPr>
          <a:lstStyle/>
          <a:p>
            <a:pPr lvl="1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th-TH" sz="1600">
                <a:latin typeface="FreesiaUPC" pitchFamily="34" charset="-34"/>
              </a:rPr>
              <a:t>อยู่ระหว่างดำเนินการ</a:t>
            </a:r>
          </a:p>
        </p:txBody>
      </p:sp>
      <p:sp>
        <p:nvSpPr>
          <p:cNvPr id="5092376" name="Rectangle 24"/>
          <p:cNvSpPr>
            <a:spLocks noChangeArrowheads="1"/>
          </p:cNvSpPr>
          <p:nvPr/>
        </p:nvSpPr>
        <p:spPr bwMode="auto">
          <a:xfrm>
            <a:off x="518746" y="3413126"/>
            <a:ext cx="2422281" cy="1873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77" name="Rectangle 25"/>
          <p:cNvSpPr>
            <a:spLocks noChangeArrowheads="1"/>
          </p:cNvSpPr>
          <p:nvPr/>
        </p:nvSpPr>
        <p:spPr bwMode="auto">
          <a:xfrm>
            <a:off x="518747" y="3295650"/>
            <a:ext cx="2419350" cy="146050"/>
          </a:xfrm>
          <a:prstGeom prst="rect">
            <a:avLst/>
          </a:prstGeom>
          <a:solidFill>
            <a:srgbClr val="99FF6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78" name="Rectangle 26"/>
          <p:cNvSpPr>
            <a:spLocks noChangeArrowheads="1"/>
          </p:cNvSpPr>
          <p:nvPr/>
        </p:nvSpPr>
        <p:spPr bwMode="auto">
          <a:xfrm>
            <a:off x="518747" y="3576639"/>
            <a:ext cx="2419350" cy="142875"/>
          </a:xfrm>
          <a:prstGeom prst="rect">
            <a:avLst/>
          </a:prstGeom>
          <a:solidFill>
            <a:srgbClr val="99FF6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5092379" name="Rectangle 27"/>
          <p:cNvSpPr>
            <a:spLocks noChangeArrowheads="1"/>
          </p:cNvSpPr>
          <p:nvPr/>
        </p:nvSpPr>
        <p:spPr bwMode="auto">
          <a:xfrm>
            <a:off x="3125666" y="2308225"/>
            <a:ext cx="2998177" cy="3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200" dirty="0">
                <a:latin typeface="FreesiaUPC" pitchFamily="34" charset="-34"/>
              </a:rPr>
              <a:t>พัฒนาระบบวัดผลงานค่า </a:t>
            </a:r>
            <a:r>
              <a:rPr lang="en-US" sz="1200" dirty="0">
                <a:latin typeface="FreesiaUPC" pitchFamily="34" charset="-34"/>
              </a:rPr>
              <a:t>EVA  </a:t>
            </a:r>
            <a:r>
              <a:rPr lang="th-TH" sz="1200" dirty="0">
                <a:latin typeface="FreesiaUPC" pitchFamily="34" charset="-34"/>
              </a:rPr>
              <a:t>ในระดับต่อไป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คำนวณผลงานค่า </a:t>
            </a:r>
            <a:r>
              <a:rPr lang="en-US" sz="1200" dirty="0">
                <a:latin typeface="FreesiaUPC" pitchFamily="34" charset="-34"/>
              </a:rPr>
              <a:t>EVA </a:t>
            </a:r>
            <a:r>
              <a:rPr lang="th-TH" sz="1200" dirty="0">
                <a:latin typeface="FreesiaUPC" pitchFamily="34" charset="-34"/>
              </a:rPr>
              <a:t>ในระดับต่อไปตามศูนย์ </a:t>
            </a:r>
            <a:r>
              <a:rPr lang="en-US" sz="1200" dirty="0">
                <a:latin typeface="FreesiaUPC" pitchFamily="34" charset="-34"/>
              </a:rPr>
              <a:t>EVM </a:t>
            </a:r>
            <a:br>
              <a:rPr lang="en-US" sz="1200" dirty="0">
                <a:latin typeface="FreesiaUPC" pitchFamily="34" charset="-34"/>
              </a:rPr>
            </a:br>
            <a:r>
              <a:rPr lang="th-TH" sz="1200" dirty="0">
                <a:latin typeface="FreesiaUPC" pitchFamily="34" charset="-34"/>
              </a:rPr>
              <a:t>ที่กำหนดไว้</a:t>
            </a:r>
            <a:r>
              <a:rPr lang="en-US" sz="1200" dirty="0">
                <a:latin typeface="FreesiaUPC" pitchFamily="34" charset="-34"/>
              </a:rPr>
              <a:t> (</a:t>
            </a:r>
            <a:r>
              <a:rPr lang="th-TH" sz="1200" dirty="0">
                <a:latin typeface="FreesiaUPC" pitchFamily="34" charset="-34"/>
              </a:rPr>
              <a:t>ผลิตไฟฟ้า  ระบบส่ง พัฒนา บริหาร)</a:t>
            </a: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200" dirty="0">
                <a:latin typeface="FreesiaUPC" pitchFamily="34" charset="-34"/>
              </a:rPr>
              <a:t>เชื่อมโยงกับกระบวนการดำเนินธุรกิจ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จัดทำ</a:t>
            </a:r>
            <a:r>
              <a:rPr lang="en-US" sz="1200" dirty="0">
                <a:latin typeface="FreesiaUPC" pitchFamily="34" charset="-34"/>
              </a:rPr>
              <a:t> Operational Driver Tree</a:t>
            </a:r>
            <a:r>
              <a:rPr lang="th-TH" sz="1200" dirty="0">
                <a:latin typeface="FreesiaUPC" pitchFamily="34" charset="-34"/>
              </a:rPr>
              <a:t> ตามศูนย์ </a:t>
            </a:r>
            <a:r>
              <a:rPr lang="en-US" sz="1200" dirty="0">
                <a:latin typeface="FreesiaUPC" pitchFamily="34" charset="-34"/>
              </a:rPr>
              <a:t>EVM </a:t>
            </a:r>
            <a:r>
              <a:rPr lang="th-TH" sz="1200" dirty="0">
                <a:latin typeface="FreesiaUPC" pitchFamily="34" charset="-34"/>
              </a:rPr>
              <a:t>ที่กำหนด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แสนอแนะแนวทางการจัดทำ</a:t>
            </a:r>
            <a:r>
              <a:rPr lang="en-US" sz="1200" dirty="0">
                <a:latin typeface="FreesiaUPC" pitchFamily="34" charset="-34"/>
              </a:rPr>
              <a:t> Strategic improvement Plan</a:t>
            </a:r>
          </a:p>
          <a:p>
            <a:pPr marL="395288" lvl="1" indent="-10795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1200" dirty="0">
                <a:latin typeface="FreesiaUPC" pitchFamily="34" charset="-34"/>
              </a:rPr>
              <a:t>    </a:t>
            </a:r>
            <a:r>
              <a:rPr lang="th-TH" sz="1200" dirty="0">
                <a:latin typeface="FreesiaUPC" pitchFamily="34" charset="-34"/>
              </a:rPr>
              <a:t>ของแต่ละศูนย์ </a:t>
            </a:r>
            <a:r>
              <a:rPr lang="en-US" sz="1200" dirty="0">
                <a:latin typeface="FreesiaUPC" pitchFamily="34" charset="-34"/>
              </a:rPr>
              <a:t>EVM </a:t>
            </a:r>
            <a:endParaRPr lang="th-TH" sz="1200" dirty="0">
              <a:latin typeface="FreesiaUPC" pitchFamily="34" charset="-34"/>
            </a:endParaRP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endParaRPr lang="th-TH" sz="600" dirty="0" smtClean="0">
              <a:latin typeface="FreesiaUPC" pitchFamily="34" charset="-34"/>
            </a:endParaRP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200" dirty="0" smtClean="0">
                <a:latin typeface="FreesiaUPC" pitchFamily="34" charset="-34"/>
              </a:rPr>
              <a:t>พัฒนา</a:t>
            </a:r>
            <a:r>
              <a:rPr lang="th-TH" sz="1200" dirty="0">
                <a:latin typeface="FreesiaUPC" pitchFamily="34" charset="-34"/>
              </a:rPr>
              <a:t>ระบบ </a:t>
            </a:r>
            <a:r>
              <a:rPr lang="en-US" sz="1200" dirty="0">
                <a:latin typeface="FreesiaUPC" pitchFamily="34" charset="-34"/>
              </a:rPr>
              <a:t>Balanced Scorecard </a:t>
            </a:r>
            <a:r>
              <a:rPr lang="th-TH" sz="1200" dirty="0">
                <a:latin typeface="FreesiaUPC" pitchFamily="34" charset="-34"/>
              </a:rPr>
              <a:t>(</a:t>
            </a:r>
            <a:r>
              <a:rPr lang="en-US" sz="1200" dirty="0">
                <a:latin typeface="FreesiaUPC" pitchFamily="34" charset="-34"/>
              </a:rPr>
              <a:t>BSC</a:t>
            </a:r>
            <a:r>
              <a:rPr lang="th-TH" sz="1200" dirty="0">
                <a:latin typeface="FreesiaUPC" pitchFamily="34" charset="-34"/>
              </a:rPr>
              <a:t>) 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 smtClean="0">
                <a:latin typeface="FreesiaUPC" pitchFamily="34" charset="-34"/>
              </a:rPr>
              <a:t>จัดทำ</a:t>
            </a:r>
            <a:r>
              <a:rPr lang="th-TH" sz="1200" dirty="0">
                <a:latin typeface="FreesiaUPC" pitchFamily="34" charset="-34"/>
              </a:rPr>
              <a:t>ระบบ </a:t>
            </a:r>
            <a:r>
              <a:rPr lang="en-US" sz="1200" dirty="0">
                <a:latin typeface="FreesiaUPC" pitchFamily="34" charset="-34"/>
              </a:rPr>
              <a:t>BSC </a:t>
            </a:r>
            <a:r>
              <a:rPr lang="th-TH" sz="1200" dirty="0">
                <a:latin typeface="FreesiaUPC" pitchFamily="34" charset="-34"/>
              </a:rPr>
              <a:t>สำหรับระดับศูนย์ </a:t>
            </a:r>
            <a:r>
              <a:rPr lang="en-US" sz="1200" dirty="0">
                <a:latin typeface="FreesiaUPC" pitchFamily="34" charset="-34"/>
              </a:rPr>
              <a:t>EVM </a:t>
            </a:r>
            <a:endParaRPr lang="th-TH" sz="1200" dirty="0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เชื่อมโยงระบบ </a:t>
            </a:r>
            <a:r>
              <a:rPr lang="en-US" sz="1200" dirty="0">
                <a:latin typeface="FreesiaUPC" pitchFamily="34" charset="-34"/>
              </a:rPr>
              <a:t>BSC </a:t>
            </a:r>
            <a:r>
              <a:rPr lang="th-TH" sz="1200" dirty="0">
                <a:latin typeface="FreesiaUPC" pitchFamily="34" charset="-34"/>
              </a:rPr>
              <a:t>กับ</a:t>
            </a:r>
            <a:r>
              <a:rPr lang="en-US" sz="1200" dirty="0">
                <a:latin typeface="FreesiaUPC" pitchFamily="34" charset="-34"/>
              </a:rPr>
              <a:t> EVA </a:t>
            </a:r>
            <a:r>
              <a:rPr lang="th-TH" sz="1200" dirty="0">
                <a:latin typeface="FreesiaUPC" pitchFamily="34" charset="-34"/>
              </a:rPr>
              <a:t>สำหรับระดับศูนย์ </a:t>
            </a:r>
            <a:r>
              <a:rPr lang="en-US" sz="1200" dirty="0">
                <a:latin typeface="FreesiaUPC" pitchFamily="34" charset="-34"/>
              </a:rPr>
              <a:t>EVM </a:t>
            </a: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200" dirty="0">
                <a:latin typeface="FreesiaUPC" pitchFamily="34" charset="-34"/>
              </a:rPr>
              <a:t>เชื่อมโยงเข้ากับกระบวนการบริหารหลัก </a:t>
            </a:r>
            <a:r>
              <a:rPr lang="th-TH" sz="1200" dirty="0" smtClean="0">
                <a:latin typeface="FreesiaUPC" pitchFamily="34" charset="-34"/>
              </a:rPr>
              <a:t>ได้แก่</a:t>
            </a: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endParaRPr lang="th-TH" sz="800" dirty="0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การจัดทำแผนธุรกิจ และการจัดทำแผนงบประมาณ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การจัดทำวิเคราะห์โครงการลงทุนต่าง ๆ 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การจัดสรรเงินทุนและทรัพยากร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การประเมินผลและรายงานผลตามระบบ </a:t>
            </a:r>
            <a:r>
              <a:rPr lang="en-US" sz="1200" dirty="0" smtClean="0">
                <a:latin typeface="FreesiaUPC" pitchFamily="34" charset="-34"/>
              </a:rPr>
              <a:t>EVM</a:t>
            </a:r>
            <a:endParaRPr lang="th-TH" sz="1200" dirty="0">
              <a:latin typeface="FreesiaUPC" pitchFamily="34" charset="-34"/>
            </a:endParaRP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200" dirty="0">
                <a:latin typeface="FreesiaUPC" pitchFamily="34" charset="-34"/>
              </a:rPr>
              <a:t>พัฒนาแนวทางในการกำหนดผลตอบแทนตามค่า </a:t>
            </a:r>
            <a:r>
              <a:rPr lang="en-US" sz="1200" dirty="0">
                <a:latin typeface="FreesiaUPC" pitchFamily="34" charset="-34"/>
              </a:rPr>
              <a:t>EVA  </a:t>
            </a:r>
            <a:r>
              <a:rPr lang="th-TH" sz="1200" dirty="0">
                <a:latin typeface="FreesiaUPC" pitchFamily="34" charset="-34"/>
              </a:rPr>
              <a:t>สำหรับผู้บริหารระดับสูง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กำหนดระดับของผู้บริหารที่เข้าร่วมใน</a:t>
            </a:r>
            <a:r>
              <a:rPr lang="th-TH" sz="1200" dirty="0" smtClean="0">
                <a:latin typeface="FreesiaUPC" pitchFamily="34" charset="-34"/>
              </a:rPr>
              <a:t>แผนผลตอบแทน</a:t>
            </a:r>
            <a:r>
              <a:rPr lang="en-US" sz="1200" dirty="0" smtClean="0">
                <a:latin typeface="FreesiaUPC" pitchFamily="34" charset="-34"/>
              </a:rPr>
              <a:t> </a:t>
            </a:r>
            <a:r>
              <a:rPr lang="en-US" sz="1200" dirty="0">
                <a:latin typeface="FreesiaUPC" pitchFamily="34" charset="-34"/>
              </a:rPr>
              <a:t>EVA</a:t>
            </a:r>
            <a:endParaRPr lang="th-TH" sz="1200" dirty="0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ศึกษาทบทวนรูปแบบและแผนผลตอบแทนในปัจจุบัน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ศึกษาความเป็นไปได้ในการจ่ายโบนัสตามผลงาน</a:t>
            </a:r>
            <a:r>
              <a:rPr lang="en-US" sz="1200" dirty="0">
                <a:latin typeface="FreesiaUPC" pitchFamily="34" charset="-34"/>
              </a:rPr>
              <a:t> </a:t>
            </a:r>
            <a:r>
              <a:rPr lang="th-TH" sz="1200" dirty="0">
                <a:latin typeface="FreesiaUPC" pitchFamily="34" charset="-34"/>
              </a:rPr>
              <a:t>การสร้างค่า</a:t>
            </a:r>
            <a:r>
              <a:rPr lang="en-US" sz="1200" dirty="0">
                <a:latin typeface="FreesiaUPC" pitchFamily="34" charset="-34"/>
              </a:rPr>
              <a:t> </a:t>
            </a:r>
            <a:r>
              <a:rPr lang="en-US" sz="1200" dirty="0" smtClean="0">
                <a:latin typeface="FreesiaUPC" pitchFamily="34" charset="-34"/>
              </a:rPr>
              <a:t>EVA</a:t>
            </a:r>
          </a:p>
          <a:p>
            <a:pPr marL="395288" lvl="1" indent="-107950" eaLnBrk="1" hangingPunct="1">
              <a:lnSpc>
                <a:spcPct val="80000"/>
              </a:lnSpc>
            </a:pPr>
            <a:endParaRPr lang="th-TH" sz="800" dirty="0">
              <a:latin typeface="FreesiaUPC" pitchFamily="34" charset="-34"/>
            </a:endParaRPr>
          </a:p>
          <a:p>
            <a:pPr marL="173038" indent="-173038" eaLnBrk="1" hangingPunct="1">
              <a:lnSpc>
                <a:spcPct val="80000"/>
              </a:lnSpc>
              <a:buSzPct val="80000"/>
              <a:buFont typeface="Wingdings" pitchFamily="2" charset="2"/>
              <a:buChar char="q"/>
            </a:pPr>
            <a:r>
              <a:rPr lang="th-TH" sz="1200" dirty="0">
                <a:latin typeface="FreesiaUPC" pitchFamily="34" charset="-34"/>
              </a:rPr>
              <a:t>ฝึกอบรมผู้บริหารระดับสูงและผู้เกี่ยวข้อง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การวางแผนธุรกิจโดยใช้แนวคิด </a:t>
            </a:r>
            <a:r>
              <a:rPr lang="en-US" sz="1200" dirty="0">
                <a:latin typeface="FreesiaUPC" pitchFamily="34" charset="-34"/>
              </a:rPr>
              <a:t>EVM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การวิเคราะห์โครงการและการจัดสรรทรัพยากร</a:t>
            </a:r>
          </a:p>
          <a:p>
            <a:pPr marL="395288" lvl="1" indent="-107950" eaLnBrk="1" hangingPunct="1">
              <a:lnSpc>
                <a:spcPct val="80000"/>
              </a:lnSpc>
            </a:pPr>
            <a:r>
              <a:rPr lang="th-TH" sz="1200" dirty="0">
                <a:latin typeface="FreesiaUPC" pitchFamily="34" charset="-34"/>
              </a:rPr>
              <a:t>การนำผลการดำเนินงานตามระบบ </a:t>
            </a:r>
            <a:r>
              <a:rPr lang="en-US" sz="1200" dirty="0">
                <a:latin typeface="FreesiaUPC" pitchFamily="34" charset="-34"/>
              </a:rPr>
              <a:t>EVM</a:t>
            </a:r>
            <a:r>
              <a:rPr lang="th-TH" sz="1200" dirty="0">
                <a:latin typeface="FreesiaUPC" pitchFamily="34" charset="-34"/>
              </a:rPr>
              <a:t> เชื่อมโยงเข้ากับระบบประเมินผลและรายงานผลการดำเนินงาน</a:t>
            </a:r>
          </a:p>
          <a:p>
            <a:pPr marL="395288" lvl="1" indent="-107950" eaLnBrk="1" hangingPunct="1">
              <a:lnSpc>
                <a:spcPct val="80000"/>
              </a:lnSpc>
            </a:pPr>
            <a:endParaRPr lang="th-TH" sz="1200" dirty="0">
              <a:latin typeface="FreesiaUPC" pitchFamily="34" charset="-34"/>
            </a:endParaRPr>
          </a:p>
        </p:txBody>
      </p:sp>
      <p:sp>
        <p:nvSpPr>
          <p:cNvPr id="5092380" name="Rectangle 28"/>
          <p:cNvSpPr>
            <a:spLocks noChangeArrowheads="1"/>
          </p:cNvSpPr>
          <p:nvPr/>
        </p:nvSpPr>
        <p:spPr bwMode="auto">
          <a:xfrm>
            <a:off x="454269" y="2263775"/>
            <a:ext cx="3307374" cy="365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3038" indent="-173038" eaLnBrk="1" hangingPunct="1">
              <a:lnSpc>
                <a:spcPct val="100000"/>
              </a:lnSpc>
              <a:spcBef>
                <a:spcPct val="0"/>
              </a:spcBef>
              <a:buSzPct val="80000"/>
              <a:buFont typeface="Wingdings" pitchFamily="2" charset="2"/>
              <a:buChar char="q"/>
            </a:pPr>
            <a:r>
              <a:rPr lang="th-TH" sz="1050" dirty="0">
                <a:latin typeface="FreesiaUPC" pitchFamily="34" charset="-34"/>
              </a:rPr>
              <a:t>เตรียมความพร้อมและสร้างความเข้าใจเบื้องต้น</a:t>
            </a: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พัฒนาแผนการดำเนินโครงการโดยละเอียด</a:t>
            </a: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จัดตั้งคณะทำงานโครงการและคณะกรรมการกำหนด</a:t>
            </a:r>
            <a:br>
              <a:rPr lang="th-TH" sz="1050" dirty="0">
                <a:latin typeface="FreesiaUPC" pitchFamily="34" charset="-34"/>
              </a:rPr>
            </a:br>
            <a:r>
              <a:rPr lang="th-TH" sz="1050" dirty="0">
                <a:latin typeface="FreesiaUPC" pitchFamily="34" charset="-34"/>
              </a:rPr>
              <a:t>ทิศทาง</a:t>
            </a: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ฝึกอบรมแนวคิดพื้นฐานเกี่ยวกับระบบ </a:t>
            </a:r>
            <a:r>
              <a:rPr lang="en-US" sz="1050" dirty="0">
                <a:latin typeface="FreesiaUPC" pitchFamily="34" charset="-34"/>
              </a:rPr>
              <a:t>EVM</a:t>
            </a:r>
            <a:endParaRPr lang="th-TH" sz="1050" dirty="0">
              <a:latin typeface="FreesiaUPC" pitchFamily="34" charset="-34"/>
            </a:endParaRPr>
          </a:p>
          <a:p>
            <a:pPr marL="173038" indent="-173038" eaLnBrk="1" hangingPunct="1">
              <a:lnSpc>
                <a:spcPct val="100000"/>
              </a:lnSpc>
              <a:spcBef>
                <a:spcPct val="0"/>
              </a:spcBef>
              <a:buSzPct val="80000"/>
              <a:buFont typeface="Wingdings" pitchFamily="2" charset="2"/>
              <a:buChar char="q"/>
            </a:pPr>
            <a:r>
              <a:rPr lang="th-TH" sz="1050" dirty="0">
                <a:latin typeface="FreesiaUPC" pitchFamily="34" charset="-34"/>
              </a:rPr>
              <a:t>ฝึกอบรม</a:t>
            </a: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ฝึกอบรมผู้บริหารระดับสูงเกี่ยวกับแนวคิด </a:t>
            </a:r>
            <a:r>
              <a:rPr lang="en-US" sz="1050" dirty="0">
                <a:latin typeface="FreesiaUPC" pitchFamily="34" charset="-34"/>
              </a:rPr>
              <a:t>EVM</a:t>
            </a:r>
            <a:endParaRPr lang="th-TH" sz="1050" dirty="0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ฝึกอบรมผู้บริหารระดับสูงเกี่ยวกับแนวคิดระบบ </a:t>
            </a:r>
            <a:r>
              <a:rPr lang="en-US" sz="1050" dirty="0">
                <a:latin typeface="FreesiaUPC" pitchFamily="34" charset="-34"/>
              </a:rPr>
              <a:t>BSC</a:t>
            </a:r>
            <a:endParaRPr lang="th-TH" sz="1050" dirty="0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ฝึกอบรมคณะทำงานเรื่องการวัดค่า </a:t>
            </a:r>
            <a:r>
              <a:rPr lang="en-US" sz="1050" dirty="0">
                <a:latin typeface="FreesiaUPC" pitchFamily="34" charset="-34"/>
              </a:rPr>
              <a:t>EVA </a:t>
            </a:r>
            <a:r>
              <a:rPr lang="th-TH" sz="1050" dirty="0">
                <a:latin typeface="FreesiaUPC" pitchFamily="34" charset="-34"/>
              </a:rPr>
              <a:t>โดยละเอียด</a:t>
            </a:r>
          </a:p>
          <a:p>
            <a:pPr marL="173038" indent="-173038" eaLnBrk="1" hangingPunct="1">
              <a:lnSpc>
                <a:spcPct val="100000"/>
              </a:lnSpc>
              <a:spcBef>
                <a:spcPct val="0"/>
              </a:spcBef>
              <a:buSzPct val="80000"/>
              <a:buFont typeface="Wingdings" pitchFamily="2" charset="2"/>
              <a:buChar char="q"/>
            </a:pPr>
            <a:r>
              <a:rPr lang="th-TH" sz="1050" dirty="0">
                <a:latin typeface="FreesiaUPC" pitchFamily="34" charset="-34"/>
              </a:rPr>
              <a:t>พัฒนาระบบวัดผลงานค่า </a:t>
            </a:r>
            <a:r>
              <a:rPr lang="en-US" sz="1050" dirty="0">
                <a:latin typeface="FreesiaUPC" pitchFamily="34" charset="-34"/>
              </a:rPr>
              <a:t>EVA</a:t>
            </a:r>
            <a:endParaRPr lang="th-TH" sz="1050" dirty="0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คำนวณอัตราต้นทุนเงินทุน</a:t>
            </a: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กำหนดนโยบายในการปรับปรุงรายการบัญชี</a:t>
            </a: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คำนวณผลงานค่า </a:t>
            </a:r>
            <a:r>
              <a:rPr lang="en-US" sz="1050" dirty="0">
                <a:latin typeface="FreesiaUPC" pitchFamily="34" charset="-34"/>
              </a:rPr>
              <a:t>EVA </a:t>
            </a:r>
            <a:r>
              <a:rPr lang="th-TH" sz="1050" dirty="0">
                <a:latin typeface="FreesiaUPC" pitchFamily="34" charset="-34"/>
              </a:rPr>
              <a:t>ในระดับองค์กร</a:t>
            </a: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ศึกษาการจัดตั้งกำหนดศูนย์ </a:t>
            </a:r>
            <a:r>
              <a:rPr lang="en-US" sz="1050" dirty="0">
                <a:latin typeface="FreesiaUPC" pitchFamily="34" charset="-34"/>
              </a:rPr>
              <a:t>EVM</a:t>
            </a: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กำหนดนโยบายราคาถ่ายโอนและการจัดสรรต้นทุน</a:t>
            </a:r>
            <a:br>
              <a:rPr lang="th-TH" sz="1050" dirty="0">
                <a:latin typeface="FreesiaUPC" pitchFamily="34" charset="-34"/>
              </a:rPr>
            </a:br>
            <a:r>
              <a:rPr lang="th-TH" sz="1050" dirty="0">
                <a:latin typeface="FreesiaUPC" pitchFamily="34" charset="-34"/>
              </a:rPr>
              <a:t>ระหว่างหน่วยงานภายใน</a:t>
            </a:r>
          </a:p>
          <a:p>
            <a:pPr marL="173038" indent="-173038" eaLnBrk="1" hangingPunct="1">
              <a:lnSpc>
                <a:spcPct val="100000"/>
              </a:lnSpc>
              <a:spcBef>
                <a:spcPct val="0"/>
              </a:spcBef>
              <a:buSzPct val="80000"/>
              <a:buFont typeface="Wingdings" pitchFamily="2" charset="2"/>
              <a:buChar char="q"/>
            </a:pPr>
            <a:r>
              <a:rPr lang="th-TH" sz="1050" dirty="0">
                <a:latin typeface="FreesiaUPC" pitchFamily="34" charset="-34"/>
              </a:rPr>
              <a:t>นำระบบ </a:t>
            </a:r>
            <a:r>
              <a:rPr lang="en-US" sz="1050" dirty="0">
                <a:latin typeface="FreesiaUPC" pitchFamily="34" charset="-34"/>
              </a:rPr>
              <a:t>EVM</a:t>
            </a:r>
            <a:r>
              <a:rPr lang="th-TH" sz="1050" dirty="0">
                <a:latin typeface="FreesiaUPC" pitchFamily="34" charset="-34"/>
              </a:rPr>
              <a:t> มาเชื่อมโยงกับ </a:t>
            </a:r>
            <a:r>
              <a:rPr lang="en-US" sz="1050" dirty="0">
                <a:latin typeface="FreesiaUPC" pitchFamily="34" charset="-34"/>
              </a:rPr>
              <a:t>BSC</a:t>
            </a:r>
            <a:r>
              <a:rPr lang="th-TH" sz="1050" dirty="0">
                <a:latin typeface="FreesiaUPC" pitchFamily="34" charset="-34"/>
              </a:rPr>
              <a:t> ระดับองค์กี</a:t>
            </a: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sz="1050" dirty="0">
                <a:latin typeface="FreesiaUPC" pitchFamily="34" charset="-34"/>
              </a:rPr>
              <a:t>(</a:t>
            </a:r>
            <a:r>
              <a:rPr lang="th-TH" sz="1050" dirty="0">
                <a:latin typeface="FreesiaUPC" pitchFamily="34" charset="-34"/>
              </a:rPr>
              <a:t>ทบทวนแผนยุทธศาสตร์องค์กร</a:t>
            </a:r>
            <a:r>
              <a:rPr lang="en-US" sz="1050" dirty="0">
                <a:latin typeface="FreesiaUPC" pitchFamily="34" charset="-34"/>
              </a:rPr>
              <a:t>)</a:t>
            </a:r>
            <a:endParaRPr lang="th-TH" sz="1050" dirty="0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sz="1050" dirty="0">
                <a:latin typeface="FreesiaUPC" pitchFamily="34" charset="-34"/>
              </a:rPr>
              <a:t>(</a:t>
            </a:r>
            <a:r>
              <a:rPr lang="th-TH" sz="1050" dirty="0">
                <a:latin typeface="FreesiaUPC" pitchFamily="34" charset="-34"/>
              </a:rPr>
              <a:t>พัฒนา </a:t>
            </a:r>
            <a:r>
              <a:rPr lang="en-US" sz="1050" dirty="0">
                <a:latin typeface="FreesiaUPC" pitchFamily="34" charset="-34"/>
              </a:rPr>
              <a:t>Balanced Scorecard </a:t>
            </a:r>
            <a:r>
              <a:rPr lang="th-TH" sz="1050" dirty="0">
                <a:latin typeface="FreesiaUPC" pitchFamily="34" charset="-34"/>
              </a:rPr>
              <a:t>ระดับองค์กร</a:t>
            </a:r>
            <a:r>
              <a:rPr lang="en-US" sz="1050" dirty="0">
                <a:latin typeface="FreesiaUPC" pitchFamily="34" charset="-34"/>
              </a:rPr>
              <a:t>)</a:t>
            </a:r>
            <a:endParaRPr lang="th-TH" sz="1050" dirty="0">
              <a:latin typeface="FreesiaUPC" pitchFamily="34" charset="-34"/>
            </a:endParaRPr>
          </a:p>
          <a:p>
            <a:pPr marL="395288" lvl="1" indent="-107950" eaLnBrk="1" hangingPunct="1">
              <a:lnSpc>
                <a:spcPct val="100000"/>
              </a:lnSpc>
              <a:spcBef>
                <a:spcPct val="0"/>
              </a:spcBef>
            </a:pPr>
            <a:r>
              <a:rPr lang="th-TH" sz="1050" dirty="0">
                <a:latin typeface="FreesiaUPC" pitchFamily="34" charset="-34"/>
              </a:rPr>
              <a:t>เชื่อมโยง </a:t>
            </a:r>
            <a:r>
              <a:rPr lang="en-US" sz="1050" dirty="0">
                <a:latin typeface="FreesiaUPC" pitchFamily="34" charset="-34"/>
              </a:rPr>
              <a:t>EVA </a:t>
            </a:r>
            <a:r>
              <a:rPr lang="th-TH" sz="1050" dirty="0">
                <a:latin typeface="FreesiaUPC" pitchFamily="34" charset="-34"/>
              </a:rPr>
              <a:t>กับ</a:t>
            </a:r>
            <a:r>
              <a:rPr lang="en-US" sz="1050" dirty="0">
                <a:latin typeface="FreesiaUPC" pitchFamily="34" charset="-34"/>
              </a:rPr>
              <a:t> BSC </a:t>
            </a:r>
            <a:r>
              <a:rPr lang="th-TH" sz="1050" dirty="0">
                <a:latin typeface="FreesiaUPC" pitchFamily="34" charset="-34"/>
              </a:rPr>
              <a:t>ระดับองค์กร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95351" y="58738"/>
            <a:ext cx="8102111" cy="1022350"/>
          </a:xfrm>
        </p:spPr>
        <p:txBody>
          <a:bodyPr/>
          <a:lstStyle/>
          <a:p>
            <a:r>
              <a:rPr lang="th-TH" sz="2000" dirty="0">
                <a:solidFill>
                  <a:schemeClr val="tx1"/>
                </a:solidFill>
              </a:rPr>
              <a:t>ทีมงานพัฒนาระบบ </a:t>
            </a:r>
            <a:r>
              <a:rPr lang="en-US" sz="2000" dirty="0">
                <a:solidFill>
                  <a:schemeClr val="tx1"/>
                </a:solidFill>
              </a:rPr>
              <a:t>EVM</a:t>
            </a:r>
            <a:r>
              <a:rPr lang="th-TH" sz="2000" dirty="0">
                <a:solidFill>
                  <a:schemeClr val="tx1"/>
                </a:solidFill>
              </a:rPr>
              <a:t> กฟผ. ทำงานร่วมกับทีมที่ปรึกษา เพื่อให้สามารถนำระบบการบริหารจัดการเพื่อสร้างมูลค่าเชิงเศรษฐศาสตร์มาใช้ได้อย่างยั่งยืน</a:t>
            </a:r>
            <a:endParaRPr lang="en-US" sz="2000" dirty="0">
              <a:solidFill>
                <a:schemeClr val="tx1"/>
              </a:solidFill>
            </a:endParaRPr>
          </a:p>
        </p:txBody>
      </p:sp>
      <p:cxnSp>
        <p:nvCxnSpPr>
          <p:cNvPr id="5135363" name="AutoShape 3"/>
          <p:cNvCxnSpPr>
            <a:cxnSpLocks noChangeShapeType="1"/>
            <a:stCxn id="5135378" idx="3"/>
            <a:endCxn id="5135366" idx="2"/>
          </p:cNvCxnSpPr>
          <p:nvPr/>
        </p:nvCxnSpPr>
        <p:spPr bwMode="auto">
          <a:xfrm flipV="1">
            <a:off x="2436936" y="3671889"/>
            <a:ext cx="1584080" cy="1093787"/>
          </a:xfrm>
          <a:prstGeom prst="bentConnector3">
            <a:avLst>
              <a:gd name="adj1" fmla="val 21736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cxnSp>
      <p:cxnSp>
        <p:nvCxnSpPr>
          <p:cNvPr id="5135364" name="AutoShape 4"/>
          <p:cNvCxnSpPr>
            <a:cxnSpLocks noChangeShapeType="1"/>
            <a:stCxn id="5135370" idx="2"/>
            <a:endCxn id="5135366" idx="1"/>
          </p:cNvCxnSpPr>
          <p:nvPr/>
        </p:nvCxnSpPr>
        <p:spPr bwMode="auto">
          <a:xfrm rot="16200000" flipH="1">
            <a:off x="4569009" y="2784659"/>
            <a:ext cx="534987" cy="575897"/>
          </a:xfrm>
          <a:prstGeom prst="bentConnector3">
            <a:avLst>
              <a:gd name="adj1" fmla="val 49852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cxnSp>
      <p:sp>
        <p:nvSpPr>
          <p:cNvPr id="5135365" name="Rectangle 5"/>
          <p:cNvSpPr>
            <a:spLocks noChangeArrowheads="1"/>
          </p:cNvSpPr>
          <p:nvPr/>
        </p:nvSpPr>
        <p:spPr bwMode="auto">
          <a:xfrm>
            <a:off x="287215" y="4640720"/>
            <a:ext cx="8335108" cy="430887"/>
          </a:xfrm>
          <a:prstGeom prst="rect">
            <a:avLst/>
          </a:prstGeom>
          <a:solidFill>
            <a:schemeClr val="accent1"/>
          </a:solidFill>
          <a:ln w="12700" algn="ctr">
            <a:solidFill>
              <a:schemeClr val="tx1"/>
            </a:solidFill>
            <a:prstDash val="dash"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endParaRPr lang="th-TH"/>
          </a:p>
        </p:txBody>
      </p:sp>
      <p:sp>
        <p:nvSpPr>
          <p:cNvPr id="5135366" name="AutoShape 6"/>
          <p:cNvSpPr>
            <a:spLocks noChangeArrowheads="1"/>
          </p:cNvSpPr>
          <p:nvPr/>
        </p:nvSpPr>
        <p:spPr bwMode="auto">
          <a:xfrm rot="-16200000">
            <a:off x="4791075" y="2570040"/>
            <a:ext cx="666750" cy="2206869"/>
          </a:xfrm>
          <a:prstGeom prst="homePlate">
            <a:avLst>
              <a:gd name="adj" fmla="val 0"/>
            </a:avLst>
          </a:prstGeom>
          <a:solidFill>
            <a:srgbClr val="0066CC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rot="10800000" vert="eaVert" lIns="45720" rIns="45720" anchor="ctr" anchorCtr="1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400">
                <a:solidFill>
                  <a:schemeClr val="bg1"/>
                </a:solidFill>
                <a:latin typeface="FreesiaUPC" pitchFamily="34" charset="-34"/>
              </a:rPr>
              <a:t>หัวหน้าทีมงานพัฒนาระบบ </a:t>
            </a:r>
            <a:r>
              <a:rPr lang="en-US" sz="1400">
                <a:solidFill>
                  <a:schemeClr val="bg1"/>
                </a:solidFill>
                <a:latin typeface="FreesiaUPC" pitchFamily="34" charset="-34"/>
              </a:rPr>
              <a:t>EVM</a:t>
            </a:r>
            <a:r>
              <a:rPr lang="th-TH" sz="14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th-TH" sz="1400">
                <a:solidFill>
                  <a:schemeClr val="bg1"/>
                </a:solidFill>
                <a:latin typeface="FreesiaUPC" pitchFamily="34" charset="-34"/>
              </a:rPr>
            </a:br>
            <a:r>
              <a:rPr lang="en-US" sz="1400">
                <a:solidFill>
                  <a:schemeClr val="bg1"/>
                </a:solidFill>
              </a:rPr>
              <a:t>(EVM Project Manager)</a:t>
            </a:r>
            <a:r>
              <a:rPr lang="th-TH" sz="1400">
                <a:solidFill>
                  <a:schemeClr val="bg1"/>
                </a:solidFill>
              </a:rPr>
              <a:t> </a:t>
            </a:r>
            <a:endParaRPr lang="th-TH" sz="1400">
              <a:solidFill>
                <a:schemeClr val="bg1"/>
              </a:solidFill>
              <a:latin typeface="FreesiaUPC" pitchFamily="34" charset="-34"/>
            </a:endParaRPr>
          </a:p>
        </p:txBody>
      </p:sp>
      <p:cxnSp>
        <p:nvCxnSpPr>
          <p:cNvPr id="5135367" name="AutoShape 7"/>
          <p:cNvCxnSpPr>
            <a:cxnSpLocks noChangeShapeType="1"/>
            <a:stCxn id="5135382" idx="1"/>
            <a:endCxn id="5135366" idx="3"/>
          </p:cNvCxnSpPr>
          <p:nvPr/>
        </p:nvCxnSpPr>
        <p:spPr bwMode="auto">
          <a:xfrm rot="5400000" flipH="1">
            <a:off x="6072554" y="3058747"/>
            <a:ext cx="628650" cy="2524857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cxnSp>
      <p:cxnSp>
        <p:nvCxnSpPr>
          <p:cNvPr id="5135368" name="AutoShape 8"/>
          <p:cNvCxnSpPr>
            <a:cxnSpLocks noChangeShapeType="1"/>
            <a:stCxn id="5135379" idx="1"/>
            <a:endCxn id="5135366" idx="3"/>
          </p:cNvCxnSpPr>
          <p:nvPr/>
        </p:nvCxnSpPr>
        <p:spPr bwMode="auto">
          <a:xfrm rot="16200000">
            <a:off x="3950677" y="3461727"/>
            <a:ext cx="628650" cy="1718897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cxnSp>
      <p:cxnSp>
        <p:nvCxnSpPr>
          <p:cNvPr id="5135369" name="AutoShape 9"/>
          <p:cNvCxnSpPr>
            <a:cxnSpLocks noChangeShapeType="1"/>
            <a:stCxn id="5135366" idx="3"/>
            <a:endCxn id="5135383" idx="1"/>
          </p:cNvCxnSpPr>
          <p:nvPr/>
        </p:nvCxnSpPr>
        <p:spPr bwMode="auto">
          <a:xfrm rot="16200000" flipH="1">
            <a:off x="5011616" y="4119685"/>
            <a:ext cx="628650" cy="402980"/>
          </a:xfrm>
          <a:prstGeom prst="bentConnector3">
            <a:avLst>
              <a:gd name="adj1" fmla="val 49745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cxnSp>
      <p:sp>
        <p:nvSpPr>
          <p:cNvPr id="5135370" name="Rectangle 10"/>
          <p:cNvSpPr>
            <a:spLocks noChangeArrowheads="1"/>
          </p:cNvSpPr>
          <p:nvPr/>
        </p:nvSpPr>
        <p:spPr bwMode="auto">
          <a:xfrm>
            <a:off x="3506666" y="2290763"/>
            <a:ext cx="2083777" cy="514350"/>
          </a:xfrm>
          <a:prstGeom prst="rect">
            <a:avLst/>
          </a:prstGeom>
          <a:solidFill>
            <a:srgbClr val="339933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spcBef>
                <a:spcPct val="0"/>
              </a:spcBef>
              <a:buSzPct val="80000"/>
              <a:buFont typeface="Wingdings" pitchFamily="2" charset="2"/>
              <a:buNone/>
            </a:pPr>
            <a:r>
              <a:rPr lang="th-TH" sz="1600">
                <a:solidFill>
                  <a:schemeClr val="bg1"/>
                </a:solidFill>
                <a:latin typeface="FreesiaUPC" pitchFamily="34" charset="-34"/>
              </a:rPr>
              <a:t>คณะทำงานพัฒนา</a:t>
            </a:r>
            <a:br>
              <a:rPr lang="th-TH" sz="16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600">
                <a:solidFill>
                  <a:schemeClr val="bg1"/>
                </a:solidFill>
                <a:latin typeface="FreesiaUPC" pitchFamily="34" charset="-34"/>
              </a:rPr>
              <a:t>ระบบบริหารจัดการ </a:t>
            </a:r>
            <a:r>
              <a:rPr lang="en-US" sz="1600">
                <a:solidFill>
                  <a:schemeClr val="bg1"/>
                </a:solidFill>
                <a:latin typeface="FreesiaUPC" pitchFamily="34" charset="-34"/>
              </a:rPr>
              <a:t>EVA</a:t>
            </a:r>
            <a:r>
              <a:rPr lang="th-TH" sz="1600">
                <a:solidFill>
                  <a:schemeClr val="bg1"/>
                </a:solidFill>
                <a:latin typeface="FreesiaUPC" pitchFamily="34" charset="-34"/>
              </a:rPr>
              <a:t> และ </a:t>
            </a:r>
            <a:r>
              <a:rPr lang="en-US" sz="1600">
                <a:solidFill>
                  <a:schemeClr val="bg1"/>
                </a:solidFill>
                <a:latin typeface="FreesiaUPC" pitchFamily="34" charset="-34"/>
              </a:rPr>
              <a:t>BSC</a:t>
            </a:r>
          </a:p>
        </p:txBody>
      </p:sp>
      <p:sp>
        <p:nvSpPr>
          <p:cNvPr id="5135371" name="Rectangle 11"/>
          <p:cNvSpPr>
            <a:spLocks noChangeArrowheads="1"/>
          </p:cNvSpPr>
          <p:nvPr/>
        </p:nvSpPr>
        <p:spPr bwMode="auto">
          <a:xfrm>
            <a:off x="6204439" y="2290763"/>
            <a:ext cx="2183423" cy="514350"/>
          </a:xfrm>
          <a:prstGeom prst="rect">
            <a:avLst/>
          </a:prstGeom>
          <a:solidFill>
            <a:srgbClr val="00FFFF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spcBef>
                <a:spcPct val="0"/>
              </a:spcBef>
              <a:buSzPct val="80000"/>
              <a:buFont typeface="Wingdings" pitchFamily="2" charset="2"/>
              <a:buNone/>
            </a:pPr>
            <a:r>
              <a:rPr lang="th-TH" sz="1600">
                <a:latin typeface="FreesiaUPC" pitchFamily="34" charset="-34"/>
              </a:rPr>
              <a:t>คณะทำงานพัฒนาระบบผลตอบแทน </a:t>
            </a:r>
            <a:r>
              <a:rPr lang="en-US" sz="1600">
                <a:latin typeface="FreesiaUPC" pitchFamily="34" charset="-34"/>
              </a:rPr>
              <a:t/>
            </a:r>
            <a:br>
              <a:rPr lang="en-US" sz="1600">
                <a:latin typeface="FreesiaUPC" pitchFamily="34" charset="-34"/>
              </a:rPr>
            </a:br>
            <a:r>
              <a:rPr lang="th-TH" sz="1600">
                <a:latin typeface="FreesiaUPC" pitchFamily="34" charset="-34"/>
              </a:rPr>
              <a:t>และประชาสัมพันธ์</a:t>
            </a:r>
          </a:p>
        </p:txBody>
      </p:sp>
      <p:sp>
        <p:nvSpPr>
          <p:cNvPr id="5135372" name="Rectangle 12"/>
          <p:cNvSpPr>
            <a:spLocks noChangeArrowheads="1"/>
          </p:cNvSpPr>
          <p:nvPr/>
        </p:nvSpPr>
        <p:spPr bwMode="auto">
          <a:xfrm>
            <a:off x="723900" y="2290764"/>
            <a:ext cx="2192215" cy="511175"/>
          </a:xfrm>
          <a:prstGeom prst="rect">
            <a:avLst/>
          </a:prstGeom>
          <a:solidFill>
            <a:srgbClr val="FFFF6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spcBef>
                <a:spcPct val="0"/>
              </a:spcBef>
              <a:buSzPct val="80000"/>
              <a:buFont typeface="Wingdings" pitchFamily="2" charset="2"/>
              <a:buNone/>
            </a:pPr>
            <a:r>
              <a:rPr lang="th-TH" sz="1600">
                <a:latin typeface="FreesiaUPC" pitchFamily="34" charset="-34"/>
              </a:rPr>
              <a:t>คณะทำงานพัฒนา</a:t>
            </a:r>
            <a:br>
              <a:rPr lang="th-TH" sz="1600">
                <a:latin typeface="FreesiaUPC" pitchFamily="34" charset="-34"/>
              </a:rPr>
            </a:br>
            <a:r>
              <a:rPr lang="th-TH" sz="1600">
                <a:latin typeface="FreesiaUPC" pitchFamily="34" charset="-34"/>
              </a:rPr>
              <a:t>ระบบวัดผลงาน </a:t>
            </a:r>
            <a:r>
              <a:rPr lang="en-US" sz="1600">
                <a:latin typeface="FreesiaUPC" pitchFamily="34" charset="-34"/>
              </a:rPr>
              <a:t>EVA</a:t>
            </a:r>
          </a:p>
        </p:txBody>
      </p:sp>
      <p:cxnSp>
        <p:nvCxnSpPr>
          <p:cNvPr id="5135373" name="AutoShape 13"/>
          <p:cNvCxnSpPr>
            <a:cxnSpLocks noChangeShapeType="1"/>
            <a:stCxn id="5135372" idx="2"/>
            <a:endCxn id="5135366" idx="1"/>
          </p:cNvCxnSpPr>
          <p:nvPr/>
        </p:nvCxnSpPr>
        <p:spPr bwMode="auto">
          <a:xfrm rot="16200000" flipH="1">
            <a:off x="3203149" y="1418798"/>
            <a:ext cx="538162" cy="3304443"/>
          </a:xfrm>
          <a:prstGeom prst="bentConnector3">
            <a:avLst>
              <a:gd name="adj1" fmla="val 49852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cxnSp>
      <p:cxnSp>
        <p:nvCxnSpPr>
          <p:cNvPr id="5135374" name="AutoShape 14"/>
          <p:cNvCxnSpPr>
            <a:cxnSpLocks noChangeShapeType="1"/>
            <a:stCxn id="5135371" idx="2"/>
            <a:endCxn id="5135366" idx="1"/>
          </p:cNvCxnSpPr>
          <p:nvPr/>
        </p:nvCxnSpPr>
        <p:spPr bwMode="auto">
          <a:xfrm rot="5400000">
            <a:off x="5942807" y="1986757"/>
            <a:ext cx="534987" cy="2171700"/>
          </a:xfrm>
          <a:prstGeom prst="bentConnector3">
            <a:avLst>
              <a:gd name="adj1" fmla="val 49852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cxnSp>
      <p:cxnSp>
        <p:nvCxnSpPr>
          <p:cNvPr id="5135375" name="AutoShape 15"/>
          <p:cNvCxnSpPr>
            <a:cxnSpLocks noChangeShapeType="1"/>
            <a:stCxn id="5135372" idx="0"/>
          </p:cNvCxnSpPr>
          <p:nvPr/>
        </p:nvCxnSpPr>
        <p:spPr bwMode="auto">
          <a:xfrm rot="16200000">
            <a:off x="3041589" y="788194"/>
            <a:ext cx="280988" cy="2724150"/>
          </a:xfrm>
          <a:prstGeom prst="bentConnector3">
            <a:avLst>
              <a:gd name="adj1" fmla="val 50282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cxnSp>
      <p:cxnSp>
        <p:nvCxnSpPr>
          <p:cNvPr id="5135376" name="AutoShape 16"/>
          <p:cNvCxnSpPr>
            <a:cxnSpLocks noChangeShapeType="1"/>
            <a:stCxn id="5135370" idx="0"/>
          </p:cNvCxnSpPr>
          <p:nvPr/>
        </p:nvCxnSpPr>
        <p:spPr bwMode="auto">
          <a:xfrm rot="5400000" flipH="1">
            <a:off x="4405862" y="2148071"/>
            <a:ext cx="280988" cy="4396"/>
          </a:xfrm>
          <a:prstGeom prst="bentConnector3">
            <a:avLst>
              <a:gd name="adj1" fmla="val 50282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cxnSp>
      <p:cxnSp>
        <p:nvCxnSpPr>
          <p:cNvPr id="5135377" name="AutoShape 17"/>
          <p:cNvCxnSpPr>
            <a:cxnSpLocks noChangeShapeType="1"/>
            <a:stCxn id="5135371" idx="0"/>
          </p:cNvCxnSpPr>
          <p:nvPr/>
        </p:nvCxnSpPr>
        <p:spPr bwMode="auto">
          <a:xfrm rot="5400000" flipH="1">
            <a:off x="5779661" y="774273"/>
            <a:ext cx="280988" cy="2751992"/>
          </a:xfrm>
          <a:prstGeom prst="bentConnector3">
            <a:avLst>
              <a:gd name="adj1" fmla="val 50282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cxnSp>
      <p:sp>
        <p:nvSpPr>
          <p:cNvPr id="5135378" name="Rectangle 18"/>
          <p:cNvSpPr>
            <a:spLocks noChangeArrowheads="1"/>
          </p:cNvSpPr>
          <p:nvPr/>
        </p:nvSpPr>
        <p:spPr bwMode="auto">
          <a:xfrm>
            <a:off x="526073" y="3360739"/>
            <a:ext cx="1910862" cy="2808287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45720" tIns="137160" rIns="45720" anchor="ctr" anchorCtr="1"/>
          <a:lstStyle/>
          <a:p>
            <a:pPr algn="ctr" eaLnBrk="1" hangingPunct="1">
              <a:lnSpc>
                <a:spcPct val="100000"/>
              </a:lnSpc>
              <a:spcBef>
                <a:spcPct val="40000"/>
              </a:spcBef>
              <a:buSzPct val="80000"/>
              <a:buFont typeface="Wingdings" pitchFamily="2" charset="2"/>
              <a:buNone/>
            </a:pPr>
            <a:r>
              <a:rPr lang="th-TH" sz="3200">
                <a:solidFill>
                  <a:schemeClr val="bg1"/>
                </a:solidFill>
                <a:latin typeface="FreesiaUPC" pitchFamily="34" charset="-34"/>
              </a:rPr>
              <a:t>ทีมที่ปรึกษา</a:t>
            </a:r>
          </a:p>
        </p:txBody>
      </p:sp>
      <p:sp>
        <p:nvSpPr>
          <p:cNvPr id="5135379" name="AutoShape 19"/>
          <p:cNvSpPr>
            <a:spLocks noChangeArrowheads="1"/>
          </p:cNvSpPr>
          <p:nvPr/>
        </p:nvSpPr>
        <p:spPr bwMode="auto">
          <a:xfrm rot="-16200000">
            <a:off x="2913613" y="4639347"/>
            <a:ext cx="979487" cy="968620"/>
          </a:xfrm>
          <a:prstGeom prst="homePlate">
            <a:avLst>
              <a:gd name="adj" fmla="val 0"/>
            </a:avLst>
          </a:prstGeom>
          <a:solidFill>
            <a:srgbClr val="0099FF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rot="10800000" vert="eaVert" lIns="45720" rIns="45720" anchor="ctr" anchorCtr="1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ทีมงานระบบวัด</a:t>
            </a:r>
            <a:br>
              <a:rPr lang="th-TH" sz="18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ผลงาน </a:t>
            </a:r>
            <a:r>
              <a:rPr lang="en-US" sz="1800">
                <a:solidFill>
                  <a:schemeClr val="bg1"/>
                </a:solidFill>
                <a:latin typeface="FreesiaUPC" pitchFamily="34" charset="-34"/>
              </a:rPr>
              <a:t>EVA</a:t>
            </a:r>
            <a:endParaRPr lang="th-TH" sz="18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5135380" name="AutoShape 20"/>
          <p:cNvSpPr>
            <a:spLocks noChangeArrowheads="1"/>
          </p:cNvSpPr>
          <p:nvPr/>
        </p:nvSpPr>
        <p:spPr bwMode="auto">
          <a:xfrm rot="-16200000">
            <a:off x="3974551" y="4639347"/>
            <a:ext cx="979487" cy="968620"/>
          </a:xfrm>
          <a:prstGeom prst="homePlate">
            <a:avLst>
              <a:gd name="adj" fmla="val 0"/>
            </a:avLst>
          </a:prstGeom>
          <a:solidFill>
            <a:srgbClr val="0099FF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rot="10800000" vert="eaVert" lIns="45720" rIns="45720" anchor="ctr" anchorCtr="1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ทีมงาน </a:t>
            </a:r>
            <a:r>
              <a:rPr lang="en-US" sz="1800">
                <a:solidFill>
                  <a:schemeClr val="bg1"/>
                </a:solidFill>
                <a:latin typeface="FreesiaUPC" pitchFamily="34" charset="-34"/>
              </a:rPr>
              <a:t>BSC</a:t>
            </a: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 </a:t>
            </a:r>
            <a:r>
              <a:rPr lang="en-US" sz="18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en-US" sz="18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และ</a:t>
            </a:r>
            <a:r>
              <a:rPr lang="en-US" sz="1800">
                <a:solidFill>
                  <a:schemeClr val="bg1"/>
                </a:solidFill>
                <a:latin typeface="FreesiaUPC" pitchFamily="34" charset="-34"/>
              </a:rPr>
              <a:t> EVA Drivers</a:t>
            </a:r>
            <a:endParaRPr lang="th-TH" sz="18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5135381" name="AutoShape 21"/>
          <p:cNvSpPr>
            <a:spLocks noChangeArrowheads="1"/>
          </p:cNvSpPr>
          <p:nvPr/>
        </p:nvSpPr>
        <p:spPr bwMode="auto">
          <a:xfrm rot="-16200000">
            <a:off x="6096428" y="4639347"/>
            <a:ext cx="979487" cy="968620"/>
          </a:xfrm>
          <a:prstGeom prst="homePlate">
            <a:avLst>
              <a:gd name="adj" fmla="val 0"/>
            </a:avLst>
          </a:prstGeom>
          <a:solidFill>
            <a:srgbClr val="0099FF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rot="10800000" vert="eaVert" lIns="45720" rIns="45720" anchor="ctr" anchorCtr="1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ทีมงานระบบ</a:t>
            </a:r>
            <a:br>
              <a:rPr lang="th-TH" sz="18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บริหารจัดการ</a:t>
            </a:r>
          </a:p>
        </p:txBody>
      </p:sp>
      <p:sp>
        <p:nvSpPr>
          <p:cNvPr id="5135382" name="AutoShape 22"/>
          <p:cNvSpPr>
            <a:spLocks noChangeArrowheads="1"/>
          </p:cNvSpPr>
          <p:nvPr/>
        </p:nvSpPr>
        <p:spPr bwMode="auto">
          <a:xfrm rot="-16200000">
            <a:off x="7157366" y="4639347"/>
            <a:ext cx="979487" cy="968620"/>
          </a:xfrm>
          <a:prstGeom prst="homePlate">
            <a:avLst>
              <a:gd name="adj" fmla="val 0"/>
            </a:avLst>
          </a:prstGeom>
          <a:solidFill>
            <a:srgbClr val="0099FF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rot="10800000" vert="eaVert" lIns="45720" rIns="45720" anchor="ctr" anchorCtr="1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ทีมงาน</a:t>
            </a:r>
            <a:br>
              <a:rPr lang="th-TH" sz="18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ผลตอบแทน</a:t>
            </a:r>
          </a:p>
        </p:txBody>
      </p:sp>
      <p:sp>
        <p:nvSpPr>
          <p:cNvPr id="5135383" name="AutoShape 23"/>
          <p:cNvSpPr>
            <a:spLocks noChangeArrowheads="1"/>
          </p:cNvSpPr>
          <p:nvPr/>
        </p:nvSpPr>
        <p:spPr bwMode="auto">
          <a:xfrm rot="-16200000">
            <a:off x="5035489" y="4639347"/>
            <a:ext cx="979487" cy="968620"/>
          </a:xfrm>
          <a:prstGeom prst="homePlate">
            <a:avLst>
              <a:gd name="adj" fmla="val 0"/>
            </a:avLst>
          </a:prstGeom>
          <a:solidFill>
            <a:srgbClr val="0099FF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rot="10800000" vert="eaVert" lIns="45720" rIns="45720" anchor="ctr" anchorCtr="1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ทีมงาน </a:t>
            </a:r>
            <a:r>
              <a:rPr lang="en-US" sz="18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en-US" sz="1800">
                <a:solidFill>
                  <a:schemeClr val="bg1"/>
                </a:solidFill>
                <a:latin typeface="FreesiaUPC" pitchFamily="34" charset="-34"/>
              </a:rPr>
            </a:br>
            <a:r>
              <a:rPr lang="en-US" sz="1800">
                <a:solidFill>
                  <a:schemeClr val="bg1"/>
                </a:solidFill>
                <a:latin typeface="FreesiaUPC" pitchFamily="34" charset="-34"/>
              </a:rPr>
              <a:t>Economic Model</a:t>
            </a:r>
            <a:endParaRPr lang="th-TH" sz="1800">
              <a:solidFill>
                <a:schemeClr val="bg1"/>
              </a:solidFill>
              <a:latin typeface="FreesiaUPC" pitchFamily="34" charset="-34"/>
            </a:endParaRPr>
          </a:p>
        </p:txBody>
      </p:sp>
      <p:cxnSp>
        <p:nvCxnSpPr>
          <p:cNvPr id="5135384" name="AutoShape 24"/>
          <p:cNvCxnSpPr>
            <a:cxnSpLocks noChangeShapeType="1"/>
            <a:stCxn id="5135380" idx="1"/>
            <a:endCxn id="5135366" idx="3"/>
          </p:cNvCxnSpPr>
          <p:nvPr/>
        </p:nvCxnSpPr>
        <p:spPr bwMode="auto">
          <a:xfrm rot="16200000">
            <a:off x="4481146" y="3992196"/>
            <a:ext cx="628650" cy="657958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cxnSp>
      <p:cxnSp>
        <p:nvCxnSpPr>
          <p:cNvPr id="5135385" name="AutoShape 25"/>
          <p:cNvCxnSpPr>
            <a:cxnSpLocks noChangeShapeType="1"/>
            <a:stCxn id="5135366" idx="3"/>
            <a:endCxn id="5135381" idx="1"/>
          </p:cNvCxnSpPr>
          <p:nvPr/>
        </p:nvCxnSpPr>
        <p:spPr bwMode="auto">
          <a:xfrm rot="16200000" flipH="1">
            <a:off x="5542085" y="3589216"/>
            <a:ext cx="628650" cy="1463919"/>
          </a:xfrm>
          <a:prstGeom prst="bentConnector3">
            <a:avLst>
              <a:gd name="adj1" fmla="val 49745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cxnSp>
      <p:sp>
        <p:nvSpPr>
          <p:cNvPr id="5135386" name="AutoShape 26"/>
          <p:cNvSpPr>
            <a:spLocks noChangeArrowheads="1"/>
          </p:cNvSpPr>
          <p:nvPr/>
        </p:nvSpPr>
        <p:spPr bwMode="auto">
          <a:xfrm rot="-16200000">
            <a:off x="6933223" y="3345474"/>
            <a:ext cx="501650" cy="1252903"/>
          </a:xfrm>
          <a:prstGeom prst="homePlate">
            <a:avLst>
              <a:gd name="adj" fmla="val 0"/>
            </a:avLst>
          </a:prstGeom>
          <a:solidFill>
            <a:srgbClr val="0099FF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rot="10800000" vert="eaVert" lIns="45720" rIns="45720" anchor="ctr" anchorCtr="1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ทีมงานกลาง</a:t>
            </a:r>
          </a:p>
        </p:txBody>
      </p:sp>
      <p:cxnSp>
        <p:nvCxnSpPr>
          <p:cNvPr id="5135387" name="AutoShape 27"/>
          <p:cNvCxnSpPr>
            <a:cxnSpLocks noChangeShapeType="1"/>
            <a:stCxn id="5135386" idx="2"/>
            <a:endCxn id="5135366" idx="3"/>
          </p:cNvCxnSpPr>
          <p:nvPr/>
        </p:nvCxnSpPr>
        <p:spPr bwMode="auto">
          <a:xfrm rot="10800000" flipV="1">
            <a:off x="5124451" y="3973514"/>
            <a:ext cx="1434611" cy="33337"/>
          </a:xfrm>
          <a:prstGeom prst="bentConnector4">
            <a:avLst>
              <a:gd name="adj1" fmla="val 11542"/>
              <a:gd name="adj2" fmla="val 785713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cxnSp>
      <p:sp>
        <p:nvSpPr>
          <p:cNvPr id="5135388" name="Rectangle 28"/>
          <p:cNvSpPr>
            <a:spLocks noChangeArrowheads="1"/>
          </p:cNvSpPr>
          <p:nvPr/>
        </p:nvSpPr>
        <p:spPr bwMode="auto">
          <a:xfrm>
            <a:off x="3217985" y="1084264"/>
            <a:ext cx="2627435" cy="935037"/>
          </a:xfrm>
          <a:prstGeom prst="rect">
            <a:avLst/>
          </a:prstGeom>
          <a:solidFill>
            <a:srgbClr val="FF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คณะกรรมการกำหนดทิศทาง</a:t>
            </a:r>
            <a:br>
              <a:rPr lang="th-TH" sz="18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การบริหารจัดการเพื่อสร้าง</a:t>
            </a:r>
            <a:br>
              <a:rPr lang="th-TH" sz="18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มูลค่าเชิงเศรษฐศาสตร์</a:t>
            </a:r>
            <a:r>
              <a:rPr lang="en-US" sz="1800">
                <a:solidFill>
                  <a:schemeClr val="bg1"/>
                </a:solidFill>
                <a:latin typeface="FreesiaUPC" pitchFamily="34" charset="-34"/>
              </a:rPr>
              <a:t>” </a:t>
            </a:r>
            <a:r>
              <a:rPr lang="th-TH" sz="1800">
                <a:solidFill>
                  <a:schemeClr val="bg1"/>
                </a:solidFill>
                <a:latin typeface="FreesiaUPC" pitchFamily="34" charset="-34"/>
              </a:rPr>
              <a:t>(คบศ.) </a:t>
            </a:r>
            <a:endParaRPr lang="en-US" sz="18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5135389" name="Text Box 29"/>
          <p:cNvSpPr txBox="1">
            <a:spLocks noChangeArrowheads="1"/>
          </p:cNvSpPr>
          <p:nvPr/>
        </p:nvSpPr>
        <p:spPr bwMode="auto">
          <a:xfrm>
            <a:off x="7493977" y="3328988"/>
            <a:ext cx="1340110" cy="21544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marL="187325" indent="-187325">
              <a:buFont typeface="Wingdings" pitchFamily="2" charset="2"/>
              <a:buNone/>
            </a:pPr>
            <a:r>
              <a:rPr lang="th-TH" sz="1400" dirty="0"/>
              <a:t>ทีมงานพัฒนาระบบ </a:t>
            </a:r>
            <a:r>
              <a:rPr lang="en-US" sz="1400" dirty="0"/>
              <a:t>EVM</a:t>
            </a:r>
            <a:endParaRPr lang="th-TH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9234" name="Rectangle 2"/>
          <p:cNvSpPr>
            <a:spLocks noChangeArrowheads="1"/>
          </p:cNvSpPr>
          <p:nvPr/>
        </p:nvSpPr>
        <p:spPr bwMode="auto">
          <a:xfrm>
            <a:off x="1349620" y="4208125"/>
            <a:ext cx="6657242" cy="430887"/>
          </a:xfrm>
          <a:prstGeom prst="rect">
            <a:avLst/>
          </a:prstGeom>
          <a:solidFill>
            <a:srgbClr val="99FF66"/>
          </a:solidFill>
          <a:ln w="12700" algn="ctr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endParaRPr lang="th-TH"/>
          </a:p>
        </p:txBody>
      </p:sp>
      <p:sp>
        <p:nvSpPr>
          <p:cNvPr id="4959235" name="Rectangle 3"/>
          <p:cNvSpPr>
            <a:spLocks noChangeArrowheads="1"/>
          </p:cNvSpPr>
          <p:nvPr/>
        </p:nvSpPr>
        <p:spPr bwMode="auto">
          <a:xfrm>
            <a:off x="1361343" y="2033250"/>
            <a:ext cx="65" cy="430887"/>
          </a:xfrm>
          <a:prstGeom prst="rect">
            <a:avLst/>
          </a:prstGeom>
          <a:solidFill>
            <a:srgbClr val="FFFF66"/>
          </a:solidFill>
          <a:ln w="12700" algn="ctr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endParaRPr lang="th-TH"/>
          </a:p>
        </p:txBody>
      </p:sp>
      <p:sp>
        <p:nvSpPr>
          <p:cNvPr id="4959236" name="Rectangle 4"/>
          <p:cNvSpPr>
            <a:spLocks noChangeArrowheads="1"/>
          </p:cNvSpPr>
          <p:nvPr/>
        </p:nvSpPr>
        <p:spPr bwMode="auto">
          <a:xfrm>
            <a:off x="1351085" y="5590839"/>
            <a:ext cx="6657243" cy="430887"/>
          </a:xfrm>
          <a:prstGeom prst="rect">
            <a:avLst/>
          </a:prstGeom>
          <a:solidFill>
            <a:srgbClr val="99FFCC"/>
          </a:solidFill>
          <a:ln w="12700" algn="ctr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endParaRPr lang="th-TH"/>
          </a:p>
        </p:txBody>
      </p:sp>
      <p:sp>
        <p:nvSpPr>
          <p:cNvPr id="4959237" name="Rectangle 5"/>
          <p:cNvSpPr>
            <a:spLocks noGrp="1" noChangeArrowheads="1"/>
          </p:cNvSpPr>
          <p:nvPr>
            <p:ph type="title"/>
          </p:nvPr>
        </p:nvSpPr>
        <p:spPr>
          <a:xfrm>
            <a:off x="375138" y="204789"/>
            <a:ext cx="8258908" cy="775939"/>
          </a:xfrm>
        </p:spPr>
        <p:txBody>
          <a:bodyPr>
            <a:noAutofit/>
          </a:bodyPr>
          <a:lstStyle/>
          <a:p>
            <a:pPr algn="ctr"/>
            <a:r>
              <a:rPr lang="th-TH" sz="2000" dirty="0">
                <a:solidFill>
                  <a:schemeClr val="tx1"/>
                </a:solidFill>
              </a:rPr>
              <a:t>ในการพัฒนาระบบ </a:t>
            </a:r>
            <a:r>
              <a:rPr lang="en-US" sz="2000" dirty="0">
                <a:solidFill>
                  <a:schemeClr val="tx1"/>
                </a:solidFill>
              </a:rPr>
              <a:t>EVM </a:t>
            </a:r>
            <a:r>
              <a:rPr lang="th-TH" sz="2000" dirty="0">
                <a:solidFill>
                  <a:schemeClr val="tx1"/>
                </a:solidFill>
              </a:rPr>
              <a:t>กิจกรรมสำคัญที่ กฟผ. ต้องดำเนินการได้แก่</a:t>
            </a:r>
          </a:p>
        </p:txBody>
      </p:sp>
      <p:sp>
        <p:nvSpPr>
          <p:cNvPr id="4959238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1538654" y="795339"/>
            <a:ext cx="7489581" cy="581342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th-TH" sz="2000" b="0" dirty="0">
              <a:solidFill>
                <a:srgbClr val="0000FF"/>
              </a:solidFill>
            </a:endParaRPr>
          </a:p>
          <a:p>
            <a:pPr>
              <a:lnSpc>
                <a:spcPct val="90000"/>
              </a:lnSpc>
            </a:pPr>
            <a:r>
              <a:rPr lang="th-TH" b="0" dirty="0">
                <a:solidFill>
                  <a:srgbClr val="0000CC"/>
                </a:solidFill>
                <a:latin typeface="Angsana New" pitchFamily="18" charset="-34"/>
              </a:rPr>
              <a:t>กำหนดโครงสร้างศูนย์ </a:t>
            </a:r>
            <a:r>
              <a:rPr lang="en-US" b="0" dirty="0">
                <a:solidFill>
                  <a:srgbClr val="0000CC"/>
                </a:solidFill>
                <a:latin typeface="Angsana New" pitchFamily="18" charset="-34"/>
              </a:rPr>
              <a:t>EVM </a:t>
            </a:r>
            <a:r>
              <a:rPr lang="th-TH" b="0" dirty="0">
                <a:solidFill>
                  <a:srgbClr val="0000CC"/>
                </a:solidFill>
                <a:latin typeface="Angsana New" pitchFamily="18" charset="-34"/>
              </a:rPr>
              <a:t>ภายใน กฟผ.  </a:t>
            </a:r>
          </a:p>
          <a:p>
            <a:pPr>
              <a:lnSpc>
                <a:spcPct val="90000"/>
              </a:lnSpc>
            </a:pPr>
            <a:r>
              <a:rPr lang="th-TH" b="0" dirty="0">
                <a:solidFill>
                  <a:srgbClr val="0000CC"/>
                </a:solidFill>
                <a:latin typeface="Angsana New" pitchFamily="18" charset="-34"/>
              </a:rPr>
              <a:t>คำนวณผลงานค่า </a:t>
            </a:r>
            <a:r>
              <a:rPr lang="en-US" b="0" dirty="0">
                <a:solidFill>
                  <a:srgbClr val="0000CC"/>
                </a:solidFill>
                <a:latin typeface="Angsana New" pitchFamily="18" charset="-34"/>
              </a:rPr>
              <a:t>EVA </a:t>
            </a:r>
            <a:r>
              <a:rPr lang="th-TH" b="0" dirty="0">
                <a:solidFill>
                  <a:srgbClr val="0000CC"/>
                </a:solidFill>
                <a:latin typeface="Angsana New" pitchFamily="18" charset="-34"/>
              </a:rPr>
              <a:t>ของแต่ละศูนย์ </a:t>
            </a:r>
            <a:r>
              <a:rPr lang="en-US" b="0" dirty="0">
                <a:solidFill>
                  <a:srgbClr val="0000CC"/>
                </a:solidFill>
                <a:latin typeface="Angsana New" pitchFamily="18" charset="-34"/>
              </a:rPr>
              <a:t>EVM</a:t>
            </a:r>
          </a:p>
          <a:p>
            <a:pPr lvl="1">
              <a:lnSpc>
                <a:spcPct val="90000"/>
              </a:lnSpc>
            </a:pPr>
            <a:r>
              <a:rPr lang="th-TH" b="0" dirty="0">
                <a:latin typeface="Angsana New" pitchFamily="18" charset="-34"/>
              </a:rPr>
              <a:t>คำนวณอัตราต้นทุนเงินทุน</a:t>
            </a:r>
          </a:p>
          <a:p>
            <a:pPr lvl="1">
              <a:lnSpc>
                <a:spcPct val="90000"/>
              </a:lnSpc>
            </a:pPr>
            <a:r>
              <a:rPr lang="th-TH" b="0" dirty="0">
                <a:latin typeface="Angsana New" pitchFamily="18" charset="-34"/>
              </a:rPr>
              <a:t>ปรับปรุงรายการบัญชี</a:t>
            </a:r>
          </a:p>
          <a:p>
            <a:pPr lvl="1">
              <a:lnSpc>
                <a:spcPct val="90000"/>
              </a:lnSpc>
            </a:pPr>
            <a:r>
              <a:rPr lang="th-TH" b="0" dirty="0">
                <a:latin typeface="Angsana New" pitchFamily="18" charset="-34"/>
              </a:rPr>
              <a:t>การจัดสรร สินทรัพย์ รายได้ ค่าใช้จ่าย</a:t>
            </a:r>
          </a:p>
          <a:p>
            <a:pPr lvl="1">
              <a:lnSpc>
                <a:spcPct val="90000"/>
              </a:lnSpc>
            </a:pPr>
            <a:r>
              <a:rPr lang="th-TH" b="0" dirty="0">
                <a:latin typeface="Angsana New" pitchFamily="18" charset="-34"/>
              </a:rPr>
              <a:t>คำนวณผลงานค่า </a:t>
            </a:r>
            <a:r>
              <a:rPr lang="en-US" b="0" dirty="0">
                <a:latin typeface="Angsana New" pitchFamily="18" charset="-34"/>
              </a:rPr>
              <a:t>EVA</a:t>
            </a:r>
            <a:endParaRPr lang="th-TH" b="0" dirty="0">
              <a:latin typeface="Angsana New" pitchFamily="18" charset="-34"/>
            </a:endParaRPr>
          </a:p>
          <a:p>
            <a:pPr>
              <a:lnSpc>
                <a:spcPct val="90000"/>
              </a:lnSpc>
            </a:pPr>
            <a:r>
              <a:rPr lang="th-TH" b="0" dirty="0">
                <a:solidFill>
                  <a:srgbClr val="0000CC"/>
                </a:solidFill>
                <a:latin typeface="Angsana New" pitchFamily="18" charset="-34"/>
              </a:rPr>
              <a:t>พัฒนาระบบ </a:t>
            </a:r>
            <a:r>
              <a:rPr lang="en-US" b="0" dirty="0">
                <a:solidFill>
                  <a:srgbClr val="0000CC"/>
                </a:solidFill>
                <a:latin typeface="Angsana New" pitchFamily="18" charset="-34"/>
              </a:rPr>
              <a:t>Balanced Scorecard (BSC)</a:t>
            </a:r>
            <a:endParaRPr lang="th-TH" b="0" dirty="0">
              <a:solidFill>
                <a:srgbClr val="0000CC"/>
              </a:solidFill>
              <a:latin typeface="Angsana New" pitchFamily="18" charset="-34"/>
            </a:endParaRPr>
          </a:p>
          <a:p>
            <a:pPr>
              <a:lnSpc>
                <a:spcPct val="90000"/>
              </a:lnSpc>
            </a:pPr>
            <a:r>
              <a:rPr lang="th-TH" b="0" dirty="0">
                <a:solidFill>
                  <a:srgbClr val="0000CC"/>
                </a:solidFill>
                <a:latin typeface="Angsana New" pitchFamily="18" charset="-34"/>
              </a:rPr>
              <a:t>เชื่อมโยงการสร้างมูลค่า  </a:t>
            </a:r>
            <a:r>
              <a:rPr lang="en-US" b="0" dirty="0">
                <a:solidFill>
                  <a:srgbClr val="0000CC"/>
                </a:solidFill>
                <a:latin typeface="Angsana New" pitchFamily="18" charset="-34"/>
              </a:rPr>
              <a:t>EVA </a:t>
            </a:r>
            <a:r>
              <a:rPr lang="th-TH" b="0" dirty="0">
                <a:solidFill>
                  <a:srgbClr val="0000CC"/>
                </a:solidFill>
                <a:latin typeface="Angsana New" pitchFamily="18" charset="-34"/>
              </a:rPr>
              <a:t>กับ </a:t>
            </a:r>
            <a:r>
              <a:rPr lang="en-US" b="0" dirty="0" smtClean="0">
                <a:solidFill>
                  <a:srgbClr val="0000CC"/>
                </a:solidFill>
                <a:latin typeface="Angsana New" pitchFamily="18" charset="-34"/>
              </a:rPr>
              <a:t>BSC</a:t>
            </a:r>
            <a:endParaRPr lang="en-US" sz="2000" b="0" dirty="0" smtClean="0">
              <a:solidFill>
                <a:srgbClr val="0000CC"/>
              </a:solidFill>
              <a:latin typeface="Angsana New" pitchFamily="18" charset="-34"/>
            </a:endParaRPr>
          </a:p>
          <a:p>
            <a:pPr>
              <a:lnSpc>
                <a:spcPct val="90000"/>
              </a:lnSpc>
              <a:buNone/>
            </a:pPr>
            <a:endParaRPr lang="en-US" sz="1200" b="0" dirty="0" smtClean="0">
              <a:solidFill>
                <a:srgbClr val="0000CC"/>
              </a:solidFill>
              <a:latin typeface="Angsana New" pitchFamily="18" charset="-34"/>
            </a:endParaRPr>
          </a:p>
          <a:p>
            <a:pPr>
              <a:lnSpc>
                <a:spcPct val="90000"/>
              </a:lnSpc>
            </a:pPr>
            <a:r>
              <a:rPr lang="th-TH" sz="2000" b="0" dirty="0" smtClean="0">
                <a:solidFill>
                  <a:srgbClr val="0000CC"/>
                </a:solidFill>
                <a:latin typeface="Angsana New" pitchFamily="18" charset="-34"/>
              </a:rPr>
              <a:t>เชื่อมโยง</a:t>
            </a:r>
            <a:r>
              <a:rPr lang="th-TH" sz="2000" b="0" dirty="0">
                <a:solidFill>
                  <a:srgbClr val="0000CC"/>
                </a:solidFill>
                <a:latin typeface="Angsana New" pitchFamily="18" charset="-34"/>
              </a:rPr>
              <a:t>กระบวนการบริหารหลักขององค์กรกับการสร้างมูลค่า</a:t>
            </a:r>
          </a:p>
          <a:p>
            <a:pPr lvl="1">
              <a:lnSpc>
                <a:spcPct val="90000"/>
              </a:lnSpc>
            </a:pPr>
            <a:r>
              <a:rPr lang="th-TH" sz="1800" b="0" dirty="0">
                <a:latin typeface="Angsana New" pitchFamily="18" charset="-34"/>
              </a:rPr>
              <a:t>การวางแผนงานและการตั้งงบประมาณ</a:t>
            </a:r>
          </a:p>
          <a:p>
            <a:pPr lvl="1">
              <a:lnSpc>
                <a:spcPct val="90000"/>
              </a:lnSpc>
            </a:pPr>
            <a:r>
              <a:rPr lang="th-TH" sz="1800" b="0" dirty="0">
                <a:latin typeface="Angsana New" pitchFamily="18" charset="-34"/>
              </a:rPr>
              <a:t>การวิเคราะห์การลงทุนโครงการต่างๆ</a:t>
            </a:r>
          </a:p>
          <a:p>
            <a:pPr lvl="1">
              <a:lnSpc>
                <a:spcPct val="90000"/>
              </a:lnSpc>
            </a:pPr>
            <a:r>
              <a:rPr lang="th-TH" sz="1800" b="0" dirty="0">
                <a:latin typeface="Angsana New" pitchFamily="18" charset="-34"/>
              </a:rPr>
              <a:t>การรายงานและการประเมินผลการดำเนินงาน</a:t>
            </a:r>
          </a:p>
          <a:p>
            <a:pPr>
              <a:lnSpc>
                <a:spcPct val="90000"/>
              </a:lnSpc>
            </a:pPr>
            <a:r>
              <a:rPr lang="th-TH" sz="2000" b="0" dirty="0">
                <a:solidFill>
                  <a:srgbClr val="0000CC"/>
                </a:solidFill>
                <a:latin typeface="Angsana New" pitchFamily="18" charset="-34"/>
              </a:rPr>
              <a:t>พัฒนาระบบผลตอบแทนที่สอดคล้องกับผลการสร้างมูลค่าของหน่วยงาน</a:t>
            </a:r>
            <a:endParaRPr lang="th-TH" sz="2000" dirty="0">
              <a:solidFill>
                <a:srgbClr val="0000CC"/>
              </a:solidFill>
              <a:latin typeface="Angsana New" pitchFamily="18" charset="-34"/>
            </a:endParaRPr>
          </a:p>
        </p:txBody>
      </p:sp>
      <p:sp>
        <p:nvSpPr>
          <p:cNvPr id="4959239" name="Line 7"/>
          <p:cNvSpPr>
            <a:spLocks noChangeShapeType="1"/>
          </p:cNvSpPr>
          <p:nvPr/>
        </p:nvSpPr>
        <p:spPr bwMode="auto">
          <a:xfrm>
            <a:off x="272562" y="952500"/>
            <a:ext cx="8494835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endParaRPr lang="th-TH"/>
          </a:p>
        </p:txBody>
      </p:sp>
      <p:sp>
        <p:nvSpPr>
          <p:cNvPr id="4959240" name="Oval 8"/>
          <p:cNvSpPr>
            <a:spLocks noChangeArrowheads="1"/>
          </p:cNvSpPr>
          <p:nvPr/>
        </p:nvSpPr>
        <p:spPr bwMode="auto">
          <a:xfrm>
            <a:off x="361950" y="2064048"/>
            <a:ext cx="690196" cy="432792"/>
          </a:xfrm>
          <a:prstGeom prst="ellipse">
            <a:avLst/>
          </a:prstGeom>
          <a:solidFill>
            <a:srgbClr val="0033CC"/>
          </a:solidFill>
          <a:ln w="12700" algn="ctr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marL="187325" indent="-187325" algn="ctr">
              <a:buFont typeface="Wingdings" pitchFamily="2" charset="2"/>
              <a:buNone/>
            </a:pPr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1</a:t>
            </a:r>
            <a:endParaRPr lang="th-TH" sz="200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4959242" name="Oval 10"/>
          <p:cNvSpPr>
            <a:spLocks noChangeArrowheads="1"/>
          </p:cNvSpPr>
          <p:nvPr/>
        </p:nvSpPr>
        <p:spPr bwMode="auto">
          <a:xfrm>
            <a:off x="363416" y="4080173"/>
            <a:ext cx="690197" cy="432792"/>
          </a:xfrm>
          <a:prstGeom prst="ellipse">
            <a:avLst/>
          </a:prstGeom>
          <a:solidFill>
            <a:srgbClr val="0033CC"/>
          </a:solidFill>
          <a:ln w="12700" algn="ctr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marL="187325" indent="-187325" algn="ctr">
              <a:buFont typeface="Wingdings" pitchFamily="2" charset="2"/>
              <a:buNone/>
            </a:pPr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2</a:t>
            </a:r>
            <a:endParaRPr lang="th-TH" sz="200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4959243" name="Oval 11"/>
          <p:cNvSpPr>
            <a:spLocks noChangeArrowheads="1"/>
          </p:cNvSpPr>
          <p:nvPr/>
        </p:nvSpPr>
        <p:spPr bwMode="auto">
          <a:xfrm>
            <a:off x="378070" y="5553373"/>
            <a:ext cx="690197" cy="432792"/>
          </a:xfrm>
          <a:prstGeom prst="ellipse">
            <a:avLst/>
          </a:prstGeom>
          <a:solidFill>
            <a:srgbClr val="0033CC"/>
          </a:solidFill>
          <a:ln w="12700" algn="ctr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marL="187325" indent="-187325" algn="ctr">
              <a:buFont typeface="Wingdings" pitchFamily="2" charset="2"/>
              <a:buNone/>
            </a:pPr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3</a:t>
            </a:r>
            <a:endParaRPr lang="th-TH" sz="200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5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495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95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95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495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95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59234" grpId="0" animBg="1"/>
      <p:bldP spid="4959235" grpId="0" animBg="1"/>
      <p:bldP spid="4959236" grpId="0" animBg="1"/>
      <p:bldP spid="4959240" grpId="0" animBg="1"/>
      <p:bldP spid="4959242" grpId="0" animBg="1"/>
      <p:bldP spid="49592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88914"/>
            <a:ext cx="8439150" cy="1006475"/>
          </a:xfrm>
        </p:spPr>
        <p:txBody>
          <a:bodyPr>
            <a:normAutofit/>
          </a:bodyPr>
          <a:lstStyle/>
          <a:p>
            <a:r>
              <a:rPr lang="th-TH">
                <a:solidFill>
                  <a:schemeClr val="tx1"/>
                </a:solidFill>
              </a:rPr>
              <a:t>โครงสร้างการวัดผลงาน </a:t>
            </a:r>
            <a:r>
              <a:rPr lang="en-US">
                <a:solidFill>
                  <a:schemeClr val="tx1"/>
                </a:solidFill>
              </a:rPr>
              <a:t>EVA </a:t>
            </a:r>
            <a:r>
              <a:rPr lang="th-TH">
                <a:solidFill>
                  <a:schemeClr val="tx1"/>
                </a:solidFill>
              </a:rPr>
              <a:t>ของ กฟผ. แบ่งเป็นสี่ระดับ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4706307" name="Text Box 3"/>
          <p:cNvSpPr txBox="1">
            <a:spLocks noChangeArrowheads="1"/>
          </p:cNvSpPr>
          <p:nvPr/>
        </p:nvSpPr>
        <p:spPr bwMode="auto">
          <a:xfrm>
            <a:off x="436685" y="2395538"/>
            <a:ext cx="1081454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45720" rIns="45720">
            <a:spAutoFit/>
          </a:bodyPr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en-US" sz="1600" u="sng">
                <a:solidFill>
                  <a:srgbClr val="009900"/>
                </a:solidFill>
                <a:latin typeface="FreesiaUPC" pitchFamily="34" charset="-34"/>
              </a:rPr>
              <a:t>2 </a:t>
            </a:r>
            <a:r>
              <a:rPr lang="th-TH" sz="1600" u="sng">
                <a:solidFill>
                  <a:srgbClr val="009900"/>
                </a:solidFill>
                <a:latin typeface="FreesiaUPC" pitchFamily="34" charset="-34"/>
              </a:rPr>
              <a:t>ระดับกลุ่มธุรกิจ</a:t>
            </a:r>
            <a:endParaRPr lang="en-US" sz="1600" u="sng">
              <a:solidFill>
                <a:srgbClr val="009900"/>
              </a:solidFill>
              <a:latin typeface="FreesiaUPC" pitchFamily="34" charset="-34"/>
            </a:endParaRPr>
          </a:p>
        </p:txBody>
      </p:sp>
      <p:sp>
        <p:nvSpPr>
          <p:cNvPr id="4706308" name="Line 4"/>
          <p:cNvSpPr>
            <a:spLocks noChangeShapeType="1"/>
          </p:cNvSpPr>
          <p:nvPr/>
        </p:nvSpPr>
        <p:spPr bwMode="auto">
          <a:xfrm>
            <a:off x="633046" y="2401889"/>
            <a:ext cx="8146074" cy="1587"/>
          </a:xfrm>
          <a:prstGeom prst="line">
            <a:avLst/>
          </a:prstGeom>
          <a:noFill/>
          <a:ln w="9525">
            <a:solidFill>
              <a:srgbClr val="0033CC"/>
            </a:solidFill>
            <a:prstDash val="dash"/>
            <a:round/>
            <a:headEnd/>
            <a:tailEnd/>
          </a:ln>
          <a:effectLst/>
        </p:spPr>
        <p:txBody>
          <a:bodyPr lIns="45720" rIns="45720" anchor="ctr"/>
          <a:lstStyle/>
          <a:p>
            <a:endParaRPr lang="th-TH"/>
          </a:p>
        </p:txBody>
      </p:sp>
      <p:sp>
        <p:nvSpPr>
          <p:cNvPr id="4706309" name="AutoShape 5"/>
          <p:cNvSpPr>
            <a:spLocks noChangeArrowheads="1"/>
          </p:cNvSpPr>
          <p:nvPr/>
        </p:nvSpPr>
        <p:spPr bwMode="auto">
          <a:xfrm>
            <a:off x="5799992" y="2000251"/>
            <a:ext cx="193431" cy="23812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6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4706310" name="Text Box 6"/>
          <p:cNvSpPr txBox="1">
            <a:spLocks noChangeArrowheads="1"/>
          </p:cNvSpPr>
          <p:nvPr/>
        </p:nvSpPr>
        <p:spPr bwMode="auto">
          <a:xfrm>
            <a:off x="6137052" y="1954213"/>
            <a:ext cx="2788585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45720" rIns="45720">
            <a:spAutoFit/>
          </a:bodyPr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400">
                <a:latin typeface="FreesiaUPC" pitchFamily="34" charset="-34"/>
              </a:rPr>
              <a:t>คำนวณโดยใช้วิธี </a:t>
            </a:r>
            <a:r>
              <a:rPr lang="en-US" sz="1400">
                <a:latin typeface="FreesiaUPC" pitchFamily="34" charset="-34"/>
              </a:rPr>
              <a:t>Sum of Parts </a:t>
            </a:r>
            <a:r>
              <a:rPr lang="th-TH" sz="1400">
                <a:latin typeface="FreesiaUPC" pitchFamily="34" charset="-34"/>
              </a:rPr>
              <a:t>ใช้บริหารจัดการภายใน</a:t>
            </a:r>
            <a:endParaRPr lang="en-US" sz="1400">
              <a:latin typeface="FreesiaUPC" pitchFamily="34" charset="-34"/>
            </a:endParaRPr>
          </a:p>
        </p:txBody>
      </p:sp>
      <p:sp>
        <p:nvSpPr>
          <p:cNvPr id="4706311" name="Text Box 7"/>
          <p:cNvSpPr txBox="1">
            <a:spLocks noChangeArrowheads="1"/>
          </p:cNvSpPr>
          <p:nvPr/>
        </p:nvSpPr>
        <p:spPr bwMode="auto">
          <a:xfrm>
            <a:off x="600808" y="1422400"/>
            <a:ext cx="1030166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45720" rIns="45720">
            <a:spAutoFit/>
          </a:bodyPr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en-US" sz="1600" u="sng">
                <a:solidFill>
                  <a:srgbClr val="009900"/>
                </a:solidFill>
                <a:latin typeface="FreesiaUPC" pitchFamily="34" charset="-34"/>
              </a:rPr>
              <a:t>1 </a:t>
            </a:r>
            <a:r>
              <a:rPr lang="th-TH" sz="1600" u="sng">
                <a:solidFill>
                  <a:srgbClr val="009900"/>
                </a:solidFill>
                <a:latin typeface="FreesiaUPC" pitchFamily="34" charset="-34"/>
              </a:rPr>
              <a:t>ภาพรวม กฟผ.</a:t>
            </a:r>
            <a:endParaRPr lang="en-US" sz="1600" u="sng">
              <a:solidFill>
                <a:srgbClr val="009900"/>
              </a:solidFill>
              <a:latin typeface="FreesiaUPC" pitchFamily="34" charset="-34"/>
            </a:endParaRPr>
          </a:p>
        </p:txBody>
      </p:sp>
      <p:sp>
        <p:nvSpPr>
          <p:cNvPr id="4706312" name="Rectangle 8"/>
          <p:cNvSpPr>
            <a:spLocks noChangeArrowheads="1"/>
          </p:cNvSpPr>
          <p:nvPr/>
        </p:nvSpPr>
        <p:spPr bwMode="auto">
          <a:xfrm>
            <a:off x="4617427" y="1357313"/>
            <a:ext cx="967154" cy="393700"/>
          </a:xfrm>
          <a:prstGeom prst="rect">
            <a:avLst/>
          </a:prstGeom>
          <a:solidFill>
            <a:srgbClr val="00FFFF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spcBef>
                <a:spcPct val="0"/>
              </a:spcBef>
              <a:buSzPct val="80000"/>
              <a:buFont typeface="Wingdings" pitchFamily="2" charset="2"/>
              <a:buNone/>
            </a:pPr>
            <a:r>
              <a:rPr lang="th-TH" sz="1600">
                <a:latin typeface="FreesiaUPC" pitchFamily="34" charset="-34"/>
              </a:rPr>
              <a:t>กฟผ.</a:t>
            </a:r>
            <a:r>
              <a:rPr lang="en-US" sz="1600">
                <a:latin typeface="FreesiaUPC" pitchFamily="34" charset="-34"/>
              </a:rPr>
              <a:t/>
            </a:r>
            <a:br>
              <a:rPr lang="en-US" sz="1600">
                <a:latin typeface="FreesiaUPC" pitchFamily="34" charset="-34"/>
              </a:rPr>
            </a:br>
            <a:r>
              <a:rPr lang="en-US" sz="1600">
                <a:latin typeface="FreesiaUPC" pitchFamily="34" charset="-34"/>
              </a:rPr>
              <a:t>(Consol)</a:t>
            </a:r>
          </a:p>
        </p:txBody>
      </p:sp>
      <p:sp>
        <p:nvSpPr>
          <p:cNvPr id="4706313" name="AutoShape 9"/>
          <p:cNvSpPr>
            <a:spLocks noChangeArrowheads="1"/>
          </p:cNvSpPr>
          <p:nvPr/>
        </p:nvSpPr>
        <p:spPr bwMode="auto">
          <a:xfrm>
            <a:off x="5794131" y="1466851"/>
            <a:ext cx="193431" cy="23812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00FFFF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4706314" name="Text Box 10"/>
          <p:cNvSpPr txBox="1">
            <a:spLocks noChangeArrowheads="1"/>
          </p:cNvSpPr>
          <p:nvPr/>
        </p:nvSpPr>
        <p:spPr bwMode="auto">
          <a:xfrm>
            <a:off x="6153077" y="1411288"/>
            <a:ext cx="2227533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45720" rIns="45720">
            <a:spAutoFit/>
          </a:bodyPr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400">
                <a:latin typeface="FreesiaUPC" pitchFamily="34" charset="-34"/>
              </a:rPr>
              <a:t>คำนวณโดยใช้งบ </a:t>
            </a:r>
            <a:r>
              <a:rPr lang="en-US" sz="1400">
                <a:latin typeface="FreesiaUPC" pitchFamily="34" charset="-34"/>
              </a:rPr>
              <a:t>Consol </a:t>
            </a:r>
            <a:r>
              <a:rPr lang="th-TH" sz="1400">
                <a:latin typeface="FreesiaUPC" pitchFamily="34" charset="-34"/>
              </a:rPr>
              <a:t>ใช้รายงาน ก. คลัง</a:t>
            </a:r>
            <a:endParaRPr lang="en-US" sz="1400">
              <a:latin typeface="FreesiaUPC" pitchFamily="34" charset="-34"/>
            </a:endParaRPr>
          </a:p>
        </p:txBody>
      </p:sp>
      <p:sp>
        <p:nvSpPr>
          <p:cNvPr id="4706315" name="Text Box 11"/>
          <p:cNvSpPr txBox="1">
            <a:spLocks noChangeArrowheads="1"/>
          </p:cNvSpPr>
          <p:nvPr/>
        </p:nvSpPr>
        <p:spPr bwMode="auto">
          <a:xfrm>
            <a:off x="414257" y="3267076"/>
            <a:ext cx="13827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45720" rIns="45720">
            <a:spAutoFit/>
          </a:bodyPr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en-US" sz="1600" u="sng">
                <a:solidFill>
                  <a:srgbClr val="009900"/>
                </a:solidFill>
                <a:latin typeface="FreesiaUPC" pitchFamily="34" charset="-34"/>
              </a:rPr>
              <a:t>3 </a:t>
            </a:r>
            <a:r>
              <a:rPr lang="th-TH" sz="1600" u="sng">
                <a:solidFill>
                  <a:srgbClr val="009900"/>
                </a:solidFill>
                <a:latin typeface="FreesiaUPC" pitchFamily="34" charset="-34"/>
              </a:rPr>
              <a:t>ระดับสายงานภายใต้</a:t>
            </a:r>
            <a:br>
              <a:rPr lang="th-TH" sz="1600" u="sng">
                <a:solidFill>
                  <a:srgbClr val="009900"/>
                </a:solidFill>
                <a:latin typeface="FreesiaUPC" pitchFamily="34" charset="-34"/>
              </a:rPr>
            </a:br>
            <a:r>
              <a:rPr lang="th-TH" sz="1600" u="sng">
                <a:solidFill>
                  <a:srgbClr val="009900"/>
                </a:solidFill>
                <a:latin typeface="FreesiaUPC" pitchFamily="34" charset="-34"/>
              </a:rPr>
              <a:t>ธุรกิจผลิตไฟฟ้า</a:t>
            </a:r>
            <a:endParaRPr lang="en-US" sz="1600" u="sng">
              <a:solidFill>
                <a:srgbClr val="009900"/>
              </a:solidFill>
              <a:latin typeface="FreesiaUPC" pitchFamily="34" charset="-34"/>
            </a:endParaRPr>
          </a:p>
        </p:txBody>
      </p:sp>
      <p:sp>
        <p:nvSpPr>
          <p:cNvPr id="4706316" name="Text Box 12"/>
          <p:cNvSpPr txBox="1">
            <a:spLocks noChangeArrowheads="1"/>
          </p:cNvSpPr>
          <p:nvPr/>
        </p:nvSpPr>
        <p:spPr bwMode="auto">
          <a:xfrm>
            <a:off x="433754" y="4684713"/>
            <a:ext cx="103749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45720" rIns="45720">
            <a:spAutoFit/>
          </a:bodyPr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en-US" sz="1600" u="sng">
                <a:solidFill>
                  <a:srgbClr val="009900"/>
                </a:solidFill>
                <a:latin typeface="FreesiaUPC" pitchFamily="34" charset="-34"/>
              </a:rPr>
              <a:t>4 </a:t>
            </a:r>
            <a:r>
              <a:rPr lang="th-TH" sz="1600" u="sng">
                <a:solidFill>
                  <a:srgbClr val="009900"/>
                </a:solidFill>
                <a:latin typeface="FreesiaUPC" pitchFamily="34" charset="-34"/>
              </a:rPr>
              <a:t>ระดับโรงไฟฟ้า</a:t>
            </a:r>
            <a:endParaRPr lang="en-US" sz="1600" u="sng">
              <a:solidFill>
                <a:srgbClr val="009900"/>
              </a:solidFill>
              <a:latin typeface="FreesiaUPC" pitchFamily="34" charset="-34"/>
            </a:endParaRPr>
          </a:p>
        </p:txBody>
      </p:sp>
      <p:sp>
        <p:nvSpPr>
          <p:cNvPr id="4706317" name="Text Box 13"/>
          <p:cNvSpPr txBox="1">
            <a:spLocks noChangeArrowheads="1"/>
          </p:cNvSpPr>
          <p:nvPr/>
        </p:nvSpPr>
        <p:spPr bwMode="auto">
          <a:xfrm>
            <a:off x="1781907" y="4445001"/>
            <a:ext cx="996462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 eaLnBrk="1" hangingPunct="1">
              <a:lnSpc>
                <a:spcPct val="100000"/>
              </a:lnSpc>
              <a:buSzPct val="80000"/>
            </a:pPr>
            <a:r>
              <a:rPr lang="en-US" sz="1000">
                <a:latin typeface="FreesiaUPC" pitchFamily="34" charset="-34"/>
              </a:rPr>
              <a:t> </a:t>
            </a:r>
            <a:r>
              <a:rPr lang="th-TH" sz="1000">
                <a:latin typeface="FreesiaUPC" pitchFamily="34" charset="-34"/>
              </a:rPr>
              <a:t>โรงไฟฟ้า</a:t>
            </a:r>
            <a:r>
              <a:rPr lang="en-US" sz="1000">
                <a:latin typeface="FreesiaUPC" pitchFamily="34" charset="-34"/>
              </a:rPr>
              <a:t/>
            </a:r>
            <a:br>
              <a:rPr lang="en-US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พระนครใต้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en-US" sz="1000">
                <a:latin typeface="FreesiaUPC" pitchFamily="34" charset="-34"/>
              </a:rPr>
              <a:t> </a:t>
            </a:r>
            <a:r>
              <a:rPr lang="th-TH" sz="1000">
                <a:latin typeface="FreesiaUPC" pitchFamily="34" charset="-34"/>
              </a:rPr>
              <a:t>โรงไฟฟ้า</a:t>
            </a:r>
            <a:r>
              <a:rPr lang="en-US" sz="1000">
                <a:latin typeface="FreesiaUPC" pitchFamily="34" charset="-34"/>
              </a:rPr>
              <a:t/>
            </a:r>
            <a:br>
              <a:rPr lang="en-US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วังน้อย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โรงไฟฟ้า</a:t>
            </a:r>
            <a:r>
              <a:rPr lang="en-US" sz="1000">
                <a:latin typeface="FreesiaUPC" pitchFamily="34" charset="-34"/>
              </a:rPr>
              <a:t/>
            </a:r>
            <a:br>
              <a:rPr lang="en-US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น้ำพอง</a:t>
            </a:r>
            <a:endParaRPr lang="en-US" sz="1000">
              <a:latin typeface="FreesiaUPC" pitchFamily="34" charset="-34"/>
            </a:endParaRP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en-US" sz="1000">
                <a:latin typeface="FreesiaUPC" pitchFamily="34" charset="-34"/>
              </a:rPr>
              <a:t> </a:t>
            </a:r>
            <a:r>
              <a:rPr lang="th-TH" sz="1000">
                <a:latin typeface="FreesiaUPC" pitchFamily="34" charset="-34"/>
              </a:rPr>
              <a:t>อื่นๆ</a:t>
            </a:r>
          </a:p>
          <a:p>
            <a:pPr eaLnBrk="1" hangingPunct="1">
              <a:lnSpc>
                <a:spcPct val="100000"/>
              </a:lnSpc>
              <a:buSzPct val="80000"/>
            </a:pPr>
            <a:endParaRPr lang="en-US" sz="1000">
              <a:latin typeface="FreesiaUPC" pitchFamily="34" charset="-34"/>
            </a:endParaRPr>
          </a:p>
        </p:txBody>
      </p:sp>
      <p:sp>
        <p:nvSpPr>
          <p:cNvPr id="4706318" name="Text Box 14"/>
          <p:cNvSpPr txBox="1">
            <a:spLocks noChangeArrowheads="1"/>
          </p:cNvSpPr>
          <p:nvPr/>
        </p:nvSpPr>
        <p:spPr bwMode="auto">
          <a:xfrm>
            <a:off x="2324100" y="4445000"/>
            <a:ext cx="907074" cy="5539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โรงไฟฟ้า</a:t>
            </a:r>
            <a:r>
              <a:rPr lang="en-US" sz="1000">
                <a:latin typeface="FreesiaUPC" pitchFamily="34" charset="-34"/>
              </a:rPr>
              <a:t/>
            </a:r>
            <a:br>
              <a:rPr lang="en-US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แม่เมาะ</a:t>
            </a:r>
          </a:p>
          <a:p>
            <a:pPr eaLnBrk="1" hangingPunct="1">
              <a:lnSpc>
                <a:spcPct val="100000"/>
              </a:lnSpc>
              <a:buSzPct val="80000"/>
            </a:pPr>
            <a:endParaRPr lang="en-US" sz="1000">
              <a:latin typeface="FreesiaUPC" pitchFamily="34" charset="-34"/>
            </a:endParaRPr>
          </a:p>
        </p:txBody>
      </p:sp>
      <p:sp>
        <p:nvSpPr>
          <p:cNvPr id="4706319" name="Text Box 15"/>
          <p:cNvSpPr txBox="1">
            <a:spLocks noChangeArrowheads="1"/>
          </p:cNvSpPr>
          <p:nvPr/>
        </p:nvSpPr>
        <p:spPr bwMode="auto">
          <a:xfrm>
            <a:off x="2876551" y="4445001"/>
            <a:ext cx="760534" cy="19389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โรงไฟฟ้า</a:t>
            </a:r>
            <a:r>
              <a:rPr lang="en-US" sz="1000">
                <a:latin typeface="FreesiaUPC" pitchFamily="34" charset="-34"/>
              </a:rPr>
              <a:t/>
            </a:r>
            <a:br>
              <a:rPr lang="en-US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บางปะกง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โรงไฟฟ้า</a:t>
            </a:r>
            <a:r>
              <a:rPr lang="en-US" sz="1000">
                <a:latin typeface="FreesiaUPC" pitchFamily="34" charset="-34"/>
              </a:rPr>
              <a:t/>
            </a:r>
            <a:br>
              <a:rPr lang="en-US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ภาคใต้</a:t>
            </a:r>
            <a:br>
              <a:rPr lang="th-TH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   </a:t>
            </a:r>
            <a:r>
              <a:rPr lang="en-US" sz="1000">
                <a:latin typeface="FreesiaUPC" pitchFamily="34" charset="-34"/>
              </a:rPr>
              <a:t>- </a:t>
            </a:r>
            <a:r>
              <a:rPr lang="th-TH" sz="1000">
                <a:latin typeface="FreesiaUPC" pitchFamily="34" charset="-34"/>
              </a:rPr>
              <a:t>สุราษฎร์ธานี</a:t>
            </a:r>
            <a:br>
              <a:rPr lang="th-TH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   </a:t>
            </a:r>
            <a:r>
              <a:rPr lang="en-US" sz="1000">
                <a:latin typeface="FreesiaUPC" pitchFamily="34" charset="-34"/>
              </a:rPr>
              <a:t>- </a:t>
            </a:r>
            <a:r>
              <a:rPr lang="th-TH" sz="1000">
                <a:latin typeface="FreesiaUPC" pitchFamily="34" charset="-34"/>
              </a:rPr>
              <a:t>กระบี่ </a:t>
            </a:r>
          </a:p>
          <a:p>
            <a:pPr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latin typeface="FreesiaUPC" pitchFamily="34" charset="-34"/>
              </a:rPr>
              <a:t>  </a:t>
            </a:r>
            <a:r>
              <a:rPr lang="en-US" sz="1000">
                <a:latin typeface="FreesiaUPC" pitchFamily="34" charset="-34"/>
              </a:rPr>
              <a:t> - </a:t>
            </a:r>
            <a:r>
              <a:rPr lang="th-TH" sz="1000">
                <a:latin typeface="FreesiaUPC" pitchFamily="34" charset="-34"/>
              </a:rPr>
              <a:t>ส่วนกลาง </a:t>
            </a:r>
            <a:r>
              <a:rPr lang="en-US" sz="1000">
                <a:latin typeface="FreesiaUPC" pitchFamily="34" charset="-34"/>
              </a:rPr>
              <a:t/>
            </a:r>
            <a:br>
              <a:rPr lang="en-US" sz="1000">
                <a:latin typeface="FreesiaUPC" pitchFamily="34" charset="-34"/>
              </a:rPr>
            </a:br>
            <a:r>
              <a:rPr lang="en-US" sz="1000">
                <a:latin typeface="FreesiaUPC" pitchFamily="34" charset="-34"/>
              </a:rPr>
              <a:t>    </a:t>
            </a:r>
            <a:r>
              <a:rPr lang="th-TH" sz="1000">
                <a:latin typeface="FreesiaUPC" pitchFamily="34" charset="-34"/>
              </a:rPr>
              <a:t>จฟต</a:t>
            </a:r>
            <a:r>
              <a:rPr lang="en-US" sz="1000">
                <a:latin typeface="FreesiaUPC" pitchFamily="34" charset="-34"/>
              </a:rPr>
              <a:t>.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ศูนย์ปรับปรุง</a:t>
            </a:r>
            <a:r>
              <a:rPr lang="en-US" sz="1000">
                <a:latin typeface="FreesiaUPC" pitchFamily="34" charset="-34"/>
              </a:rPr>
              <a:t/>
            </a:r>
            <a:br>
              <a:rPr lang="en-US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โรงไฟฟ้า</a:t>
            </a:r>
            <a:r>
              <a:rPr lang="en-US" sz="1000">
                <a:latin typeface="FreesiaUPC" pitchFamily="34" charset="-34"/>
              </a:rPr>
              <a:t/>
            </a:r>
            <a:br>
              <a:rPr lang="en-US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พระนครเหนือ</a:t>
            </a:r>
          </a:p>
          <a:p>
            <a:pPr eaLnBrk="1" hangingPunct="1">
              <a:lnSpc>
                <a:spcPct val="100000"/>
              </a:lnSpc>
              <a:buSzPct val="80000"/>
            </a:pPr>
            <a:endParaRPr lang="en-US" sz="1000">
              <a:latin typeface="FreesiaUPC" pitchFamily="34" charset="-34"/>
            </a:endParaRPr>
          </a:p>
        </p:txBody>
      </p:sp>
      <p:sp>
        <p:nvSpPr>
          <p:cNvPr id="4706320" name="Line 16"/>
          <p:cNvSpPr>
            <a:spLocks noChangeShapeType="1"/>
          </p:cNvSpPr>
          <p:nvPr/>
        </p:nvSpPr>
        <p:spPr bwMode="auto">
          <a:xfrm>
            <a:off x="2042746" y="4260850"/>
            <a:ext cx="0" cy="2159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lIns="45720" rIns="45720" anchor="ctr"/>
          <a:lstStyle/>
          <a:p>
            <a:endParaRPr lang="th-TH"/>
          </a:p>
        </p:txBody>
      </p:sp>
      <p:sp>
        <p:nvSpPr>
          <p:cNvPr id="4706321" name="Line 17"/>
          <p:cNvSpPr>
            <a:spLocks noChangeShapeType="1"/>
          </p:cNvSpPr>
          <p:nvPr/>
        </p:nvSpPr>
        <p:spPr bwMode="auto">
          <a:xfrm>
            <a:off x="2655277" y="4262438"/>
            <a:ext cx="0" cy="2159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lIns="45720" rIns="45720" anchor="ctr"/>
          <a:lstStyle/>
          <a:p>
            <a:endParaRPr lang="th-TH"/>
          </a:p>
        </p:txBody>
      </p:sp>
      <p:sp>
        <p:nvSpPr>
          <p:cNvPr id="4706322" name="Line 18"/>
          <p:cNvSpPr>
            <a:spLocks noChangeShapeType="1"/>
          </p:cNvSpPr>
          <p:nvPr/>
        </p:nvSpPr>
        <p:spPr bwMode="auto">
          <a:xfrm>
            <a:off x="3225312" y="4273550"/>
            <a:ext cx="0" cy="2159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lIns="45720" rIns="45720" anchor="ctr"/>
          <a:lstStyle/>
          <a:p>
            <a:endParaRPr lang="th-TH"/>
          </a:p>
        </p:txBody>
      </p:sp>
      <p:sp>
        <p:nvSpPr>
          <p:cNvPr id="4706323" name="Line 19"/>
          <p:cNvSpPr>
            <a:spLocks noChangeShapeType="1"/>
          </p:cNvSpPr>
          <p:nvPr/>
        </p:nvSpPr>
        <p:spPr bwMode="auto">
          <a:xfrm>
            <a:off x="3812931" y="4275138"/>
            <a:ext cx="0" cy="2159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lIns="45720" rIns="45720" anchor="ctr"/>
          <a:lstStyle/>
          <a:p>
            <a:endParaRPr lang="th-TH"/>
          </a:p>
        </p:txBody>
      </p:sp>
      <p:sp>
        <p:nvSpPr>
          <p:cNvPr id="4706324" name="Line 20"/>
          <p:cNvSpPr>
            <a:spLocks noChangeShapeType="1"/>
          </p:cNvSpPr>
          <p:nvPr/>
        </p:nvSpPr>
        <p:spPr bwMode="auto">
          <a:xfrm>
            <a:off x="4407877" y="4275138"/>
            <a:ext cx="0" cy="2159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lIns="45720" rIns="45720" anchor="ctr"/>
          <a:lstStyle/>
          <a:p>
            <a:endParaRPr lang="th-TH"/>
          </a:p>
        </p:txBody>
      </p:sp>
      <p:sp>
        <p:nvSpPr>
          <p:cNvPr id="4706325" name="Text Box 21"/>
          <p:cNvSpPr txBox="1">
            <a:spLocks noChangeArrowheads="1"/>
          </p:cNvSpPr>
          <p:nvPr/>
        </p:nvSpPr>
        <p:spPr bwMode="auto">
          <a:xfrm>
            <a:off x="4296508" y="4445000"/>
            <a:ext cx="660889" cy="7318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ส่วนกลาง </a:t>
            </a:r>
            <a:br>
              <a:rPr lang="th-TH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 รผฟ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จหฟ</a:t>
            </a:r>
            <a:br>
              <a:rPr lang="th-TH" sz="1000">
                <a:latin typeface="FreesiaUPC" pitchFamily="34" charset="-34"/>
              </a:rPr>
            </a:br>
            <a:endParaRPr lang="en-US" sz="1000">
              <a:latin typeface="FreesiaUPC" pitchFamily="34" charset="-34"/>
            </a:endParaRPr>
          </a:p>
        </p:txBody>
      </p:sp>
      <p:sp>
        <p:nvSpPr>
          <p:cNvPr id="4706326" name="Text Box 22"/>
          <p:cNvSpPr txBox="1">
            <a:spLocks noChangeArrowheads="1"/>
          </p:cNvSpPr>
          <p:nvPr/>
        </p:nvSpPr>
        <p:spPr bwMode="auto">
          <a:xfrm>
            <a:off x="8069874" y="4445000"/>
            <a:ext cx="731226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ชผห</a:t>
            </a:r>
            <a:r>
              <a:rPr lang="en-US" sz="1000">
                <a:latin typeface="FreesiaUPC" pitchFamily="34" charset="-34"/>
              </a:rPr>
              <a:t>.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ส่วนกลาง ผธผ</a:t>
            </a:r>
            <a:r>
              <a:rPr lang="en-US" sz="1000">
                <a:latin typeface="FreesiaUPC" pitchFamily="34" charset="-34"/>
              </a:rPr>
              <a:t>.</a:t>
            </a:r>
          </a:p>
        </p:txBody>
      </p:sp>
      <p:sp>
        <p:nvSpPr>
          <p:cNvPr id="4706327" name="Text Box 23"/>
          <p:cNvSpPr txBox="1">
            <a:spLocks noChangeArrowheads="1"/>
          </p:cNvSpPr>
          <p:nvPr/>
        </p:nvSpPr>
        <p:spPr bwMode="auto">
          <a:xfrm>
            <a:off x="6509238" y="4445000"/>
            <a:ext cx="586154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ชผข</a:t>
            </a:r>
            <a:r>
              <a:rPr lang="en-US" sz="1000">
                <a:latin typeface="FreesiaUPC" pitchFamily="34" charset="-34"/>
              </a:rPr>
              <a:t>.</a:t>
            </a:r>
            <a:endParaRPr lang="th-TH" sz="1000">
              <a:latin typeface="FreesiaUPC" pitchFamily="34" charset="-34"/>
            </a:endParaRPr>
          </a:p>
          <a:p>
            <a:pPr eaLnBrk="1" hangingPunct="1">
              <a:lnSpc>
                <a:spcPct val="100000"/>
              </a:lnSpc>
              <a:buSzPct val="80000"/>
            </a:pPr>
            <a:endParaRPr lang="en-US" sz="1000">
              <a:latin typeface="FreesiaUPC" pitchFamily="34" charset="-34"/>
            </a:endParaRPr>
          </a:p>
        </p:txBody>
      </p:sp>
      <p:sp>
        <p:nvSpPr>
          <p:cNvPr id="4706328" name="Line 24"/>
          <p:cNvSpPr>
            <a:spLocks noChangeShapeType="1"/>
          </p:cNvSpPr>
          <p:nvPr/>
        </p:nvSpPr>
        <p:spPr bwMode="auto">
          <a:xfrm>
            <a:off x="6796454" y="4276725"/>
            <a:ext cx="0" cy="2159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lIns="45720" rIns="45720" anchor="ctr"/>
          <a:lstStyle/>
          <a:p>
            <a:endParaRPr lang="th-TH"/>
          </a:p>
        </p:txBody>
      </p:sp>
      <p:sp>
        <p:nvSpPr>
          <p:cNvPr id="4706329" name="Line 25"/>
          <p:cNvSpPr>
            <a:spLocks noChangeShapeType="1"/>
          </p:cNvSpPr>
          <p:nvPr/>
        </p:nvSpPr>
        <p:spPr bwMode="auto">
          <a:xfrm>
            <a:off x="7417777" y="4278313"/>
            <a:ext cx="0" cy="2159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lIns="45720" rIns="45720" anchor="ctr"/>
          <a:lstStyle/>
          <a:p>
            <a:endParaRPr lang="th-TH"/>
          </a:p>
        </p:txBody>
      </p:sp>
      <p:sp>
        <p:nvSpPr>
          <p:cNvPr id="4706330" name="Line 26"/>
          <p:cNvSpPr>
            <a:spLocks noChangeShapeType="1"/>
          </p:cNvSpPr>
          <p:nvPr/>
        </p:nvSpPr>
        <p:spPr bwMode="auto">
          <a:xfrm>
            <a:off x="8361485" y="3794126"/>
            <a:ext cx="1466" cy="728663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 lIns="45720" rIns="45720" anchor="ctr"/>
          <a:lstStyle/>
          <a:p>
            <a:endParaRPr lang="th-TH"/>
          </a:p>
        </p:txBody>
      </p:sp>
      <p:sp>
        <p:nvSpPr>
          <p:cNvPr id="4706331" name="Line 27"/>
          <p:cNvSpPr>
            <a:spLocks noChangeShapeType="1"/>
          </p:cNvSpPr>
          <p:nvPr/>
        </p:nvSpPr>
        <p:spPr bwMode="auto">
          <a:xfrm>
            <a:off x="795704" y="3160714"/>
            <a:ext cx="8146073" cy="1587"/>
          </a:xfrm>
          <a:prstGeom prst="line">
            <a:avLst/>
          </a:prstGeom>
          <a:noFill/>
          <a:ln w="9525">
            <a:solidFill>
              <a:srgbClr val="0033CC"/>
            </a:solidFill>
            <a:prstDash val="dash"/>
            <a:round/>
            <a:headEnd/>
            <a:tailEnd/>
          </a:ln>
          <a:effectLst/>
        </p:spPr>
        <p:txBody>
          <a:bodyPr lIns="45720" rIns="45720" anchor="ctr"/>
          <a:lstStyle/>
          <a:p>
            <a:endParaRPr lang="th-TH"/>
          </a:p>
        </p:txBody>
      </p:sp>
      <p:sp>
        <p:nvSpPr>
          <p:cNvPr id="4706332" name="Line 28"/>
          <p:cNvSpPr>
            <a:spLocks noChangeShapeType="1"/>
          </p:cNvSpPr>
          <p:nvPr/>
        </p:nvSpPr>
        <p:spPr bwMode="auto">
          <a:xfrm>
            <a:off x="791308" y="4460875"/>
            <a:ext cx="8146074" cy="1588"/>
          </a:xfrm>
          <a:prstGeom prst="line">
            <a:avLst/>
          </a:prstGeom>
          <a:noFill/>
          <a:ln w="9525">
            <a:solidFill>
              <a:srgbClr val="0033CC"/>
            </a:solidFill>
            <a:prstDash val="dash"/>
            <a:round/>
            <a:headEnd/>
            <a:tailEnd/>
          </a:ln>
          <a:effectLst/>
        </p:spPr>
        <p:txBody>
          <a:bodyPr lIns="45720" rIns="45720" anchor="ctr"/>
          <a:lstStyle/>
          <a:p>
            <a:endParaRPr lang="th-TH"/>
          </a:p>
        </p:txBody>
      </p:sp>
      <p:sp>
        <p:nvSpPr>
          <p:cNvPr id="4706333" name="Text Box 29"/>
          <p:cNvSpPr txBox="1">
            <a:spLocks noChangeArrowheads="1"/>
          </p:cNvSpPr>
          <p:nvPr/>
        </p:nvSpPr>
        <p:spPr bwMode="auto">
          <a:xfrm>
            <a:off x="416170" y="4976813"/>
            <a:ext cx="138772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45720" rIns="45720">
            <a:spAutoFit/>
          </a:bodyPr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400">
                <a:solidFill>
                  <a:srgbClr val="FF0000"/>
                </a:solidFill>
                <a:latin typeface="FreesiaUPC" pitchFamily="34" charset="-34"/>
              </a:rPr>
              <a:t>(โรงไฟฟ้าระดับฝ่ายขึ้นไป)</a:t>
            </a:r>
            <a:endParaRPr lang="en-US" sz="1400">
              <a:solidFill>
                <a:srgbClr val="FF0000"/>
              </a:solidFill>
              <a:latin typeface="FreesiaUPC" pitchFamily="34" charset="-34"/>
            </a:endParaRPr>
          </a:p>
        </p:txBody>
      </p:sp>
      <p:sp>
        <p:nvSpPr>
          <p:cNvPr id="4706334" name="Text Box 30"/>
          <p:cNvSpPr txBox="1">
            <a:spLocks noChangeArrowheads="1"/>
          </p:cNvSpPr>
          <p:nvPr/>
        </p:nvSpPr>
        <p:spPr bwMode="auto">
          <a:xfrm>
            <a:off x="7123235" y="4445000"/>
            <a:ext cx="792773" cy="17851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บริหารและการเงินเชื้อเพลิง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จัดการเชื้อเพลิง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วิศวกรรมแหล่งพลังงาน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สำรวจและประเมินผลแหล่งทรัพยากร</a:t>
            </a:r>
            <a:endParaRPr lang="en-US" sz="1000">
              <a:latin typeface="FreesiaUPC" pitchFamily="34" charset="-34"/>
            </a:endParaRP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ส่วนกลาง</a:t>
            </a:r>
            <a:r>
              <a:rPr lang="en-US" sz="1000">
                <a:latin typeface="FreesiaUPC" pitchFamily="34" charset="-34"/>
              </a:rPr>
              <a:t> </a:t>
            </a:r>
            <a:r>
              <a:rPr lang="th-TH" sz="1000">
                <a:latin typeface="FreesiaUPC" pitchFamily="34" charset="-34"/>
              </a:rPr>
              <a:t>รผช</a:t>
            </a:r>
            <a:r>
              <a:rPr lang="en-US" sz="1000">
                <a:latin typeface="FreesiaUPC" pitchFamily="34" charset="-34"/>
              </a:rPr>
              <a:t>.</a:t>
            </a:r>
            <a:endParaRPr lang="th-TH" sz="1000">
              <a:latin typeface="FreesiaUPC" pitchFamily="34" charset="-34"/>
            </a:endParaRP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ชผช</a:t>
            </a:r>
          </a:p>
          <a:p>
            <a:pPr eaLnBrk="1" hangingPunct="1">
              <a:lnSpc>
                <a:spcPct val="100000"/>
              </a:lnSpc>
              <a:buSzPct val="80000"/>
            </a:pPr>
            <a:endParaRPr lang="en-US" sz="1000">
              <a:latin typeface="FreesiaUPC" pitchFamily="34" charset="-34"/>
            </a:endParaRPr>
          </a:p>
        </p:txBody>
      </p:sp>
      <p:sp>
        <p:nvSpPr>
          <p:cNvPr id="4706335" name="Text Box 31"/>
          <p:cNvSpPr txBox="1">
            <a:spLocks noChangeArrowheads="1"/>
          </p:cNvSpPr>
          <p:nvPr/>
        </p:nvSpPr>
        <p:spPr bwMode="auto">
          <a:xfrm>
            <a:off x="3527181" y="4483101"/>
            <a:ext cx="825011" cy="19389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เขื่อนภูมิพล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เขื่อนสิริกิตติ์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เขื่อนศรีนครินทร์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เขื่อนวชิราลงกรณ์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เขื่อนรัชชประภา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โรงไฟฟ้าพลังน้ำ</a:t>
            </a:r>
            <a:br>
              <a:rPr lang="th-TH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ภาคตะวันออก</a:t>
            </a:r>
            <a:br>
              <a:rPr lang="th-TH" sz="1000">
                <a:latin typeface="FreesiaUPC" pitchFamily="34" charset="-34"/>
              </a:rPr>
            </a:br>
            <a:r>
              <a:rPr lang="th-TH" sz="1000">
                <a:latin typeface="FreesiaUPC" pitchFamily="34" charset="-34"/>
              </a:rPr>
              <a:t>เฉียงเหนือ</a:t>
            </a:r>
            <a:endParaRPr lang="en-US" sz="1000">
              <a:latin typeface="FreesiaUPC" pitchFamily="34" charset="-34"/>
            </a:endParaRP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ส่วนกลาง ชผน</a:t>
            </a:r>
            <a:r>
              <a:rPr lang="en-US" sz="1000">
                <a:latin typeface="FreesiaUPC" pitchFamily="34" charset="-34"/>
              </a:rPr>
              <a:t>..</a:t>
            </a:r>
          </a:p>
          <a:p>
            <a:pPr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latin typeface="FreesiaUPC" pitchFamily="34" charset="-34"/>
              </a:rPr>
              <a:t> </a:t>
            </a:r>
            <a:r>
              <a:rPr lang="en-US" sz="1000">
                <a:latin typeface="FreesiaUPC" pitchFamily="34" charset="-34"/>
              </a:rPr>
              <a:t>(</a:t>
            </a:r>
            <a:r>
              <a:rPr lang="th-TH" sz="1000">
                <a:latin typeface="FreesiaUPC" pitchFamily="34" charset="-34"/>
              </a:rPr>
              <a:t>ชผน</a:t>
            </a:r>
            <a:r>
              <a:rPr lang="en-US" sz="1000">
                <a:latin typeface="FreesiaUPC" pitchFamily="34" charset="-34"/>
              </a:rPr>
              <a:t>. +</a:t>
            </a:r>
            <a:r>
              <a:rPr lang="th-TH" sz="1000">
                <a:latin typeface="FreesiaUPC" pitchFamily="34" charset="-34"/>
              </a:rPr>
              <a:t>จก</a:t>
            </a:r>
            <a:r>
              <a:rPr lang="en-US" sz="1000">
                <a:latin typeface="FreesiaUPC" pitchFamily="34" charset="-34"/>
              </a:rPr>
              <a:t>.</a:t>
            </a:r>
            <a:r>
              <a:rPr lang="th-TH" sz="1000">
                <a:latin typeface="FreesiaUPC" pitchFamily="34" charset="-34"/>
              </a:rPr>
              <a:t>ชน</a:t>
            </a:r>
            <a:r>
              <a:rPr lang="en-US" sz="1000">
                <a:latin typeface="FreesiaUPC" pitchFamily="34" charset="-34"/>
              </a:rPr>
              <a:t>.)</a:t>
            </a:r>
            <a:endParaRPr lang="th-TH" sz="1000">
              <a:latin typeface="FreesiaUPC" pitchFamily="34" charset="-34"/>
            </a:endParaRPr>
          </a:p>
          <a:p>
            <a:pPr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latin typeface="FreesiaUPC" pitchFamily="34" charset="-34"/>
              </a:rPr>
              <a:t> </a:t>
            </a:r>
            <a:br>
              <a:rPr lang="th-TH" sz="1000">
                <a:latin typeface="FreesiaUPC" pitchFamily="34" charset="-34"/>
              </a:rPr>
            </a:br>
            <a:endParaRPr lang="en-US" sz="1000">
              <a:latin typeface="FreesiaUPC" pitchFamily="34" charset="-34"/>
            </a:endParaRPr>
          </a:p>
        </p:txBody>
      </p:sp>
      <p:sp>
        <p:nvSpPr>
          <p:cNvPr id="4706336" name="Rectangle 32"/>
          <p:cNvSpPr>
            <a:spLocks noChangeArrowheads="1"/>
          </p:cNvSpPr>
          <p:nvPr/>
        </p:nvSpPr>
        <p:spPr bwMode="auto">
          <a:xfrm>
            <a:off x="4620358" y="1944688"/>
            <a:ext cx="967154" cy="3937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2000">
                <a:latin typeface="FreesiaUPC" pitchFamily="34" charset="-34"/>
              </a:rPr>
              <a:t>กฟผ.</a:t>
            </a:r>
            <a:endParaRPr lang="en-US" sz="2000">
              <a:latin typeface="FreesiaUPC" pitchFamily="34" charset="-34"/>
            </a:endParaRPr>
          </a:p>
        </p:txBody>
      </p:sp>
      <p:sp>
        <p:nvSpPr>
          <p:cNvPr id="4706337" name="Rectangle 33"/>
          <p:cNvSpPr>
            <a:spLocks noChangeArrowheads="1"/>
          </p:cNvSpPr>
          <p:nvPr/>
        </p:nvSpPr>
        <p:spPr bwMode="auto">
          <a:xfrm>
            <a:off x="3083170" y="2620964"/>
            <a:ext cx="911469" cy="36512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400">
                <a:latin typeface="FreesiaUPC" pitchFamily="34" charset="-34"/>
              </a:rPr>
              <a:t>บริหารฯ</a:t>
            </a:r>
            <a:r>
              <a:rPr lang="en-US" sz="1400">
                <a:latin typeface="FreesiaUPC" pitchFamily="34" charset="-34"/>
              </a:rPr>
              <a:t/>
            </a:r>
            <a:br>
              <a:rPr lang="en-US" sz="1400">
                <a:latin typeface="FreesiaUPC" pitchFamily="34" charset="-34"/>
              </a:rPr>
            </a:br>
            <a:r>
              <a:rPr lang="th-TH" sz="1400">
                <a:latin typeface="FreesiaUPC" pitchFamily="34" charset="-34"/>
              </a:rPr>
              <a:t>(ไม่รวมเงินลงทุน)</a:t>
            </a:r>
            <a:endParaRPr lang="en-US" sz="1400">
              <a:latin typeface="FreesiaUPC" pitchFamily="34" charset="-34"/>
            </a:endParaRPr>
          </a:p>
        </p:txBody>
      </p:sp>
      <p:sp>
        <p:nvSpPr>
          <p:cNvPr id="4706338" name="Rectangle 34"/>
          <p:cNvSpPr>
            <a:spLocks noChangeArrowheads="1"/>
          </p:cNvSpPr>
          <p:nvPr/>
        </p:nvSpPr>
        <p:spPr bwMode="auto">
          <a:xfrm>
            <a:off x="5147897" y="2620964"/>
            <a:ext cx="911469" cy="365125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400">
                <a:solidFill>
                  <a:schemeClr val="bg1"/>
                </a:solidFill>
                <a:latin typeface="FreesiaUPC" pitchFamily="34" charset="-34"/>
              </a:rPr>
              <a:t>ผลิตฯ</a:t>
            </a:r>
            <a:endParaRPr lang="en-US" sz="14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4706339" name="Rectangle 35"/>
          <p:cNvSpPr>
            <a:spLocks noChangeArrowheads="1"/>
          </p:cNvSpPr>
          <p:nvPr/>
        </p:nvSpPr>
        <p:spPr bwMode="auto">
          <a:xfrm>
            <a:off x="4135316" y="2620964"/>
            <a:ext cx="911469" cy="365125"/>
          </a:xfrm>
          <a:prstGeom prst="rect">
            <a:avLst/>
          </a:prstGeom>
          <a:solidFill>
            <a:srgbClr val="000099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600">
                <a:solidFill>
                  <a:schemeClr val="bg1"/>
                </a:solidFill>
                <a:latin typeface="FreesiaUPC" pitchFamily="34" charset="-34"/>
              </a:rPr>
              <a:t>พัฒนา</a:t>
            </a:r>
            <a:endParaRPr lang="en-US" sz="16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4706340" name="Rectangle 36"/>
          <p:cNvSpPr>
            <a:spLocks noChangeArrowheads="1"/>
          </p:cNvSpPr>
          <p:nvPr/>
        </p:nvSpPr>
        <p:spPr bwMode="auto">
          <a:xfrm>
            <a:off x="6186854" y="2620964"/>
            <a:ext cx="911469" cy="36512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400">
                <a:latin typeface="FreesiaUPC" pitchFamily="34" charset="-34"/>
              </a:rPr>
              <a:t>ระบบส่งฯ</a:t>
            </a:r>
            <a:endParaRPr lang="en-US" sz="1400">
              <a:latin typeface="FreesiaUPC" pitchFamily="34" charset="-34"/>
            </a:endParaRPr>
          </a:p>
        </p:txBody>
      </p:sp>
      <p:cxnSp>
        <p:nvCxnSpPr>
          <p:cNvPr id="4706341" name="AutoShape 37"/>
          <p:cNvCxnSpPr>
            <a:cxnSpLocks noChangeShapeType="1"/>
            <a:stCxn id="4706336" idx="2"/>
            <a:endCxn id="4706337" idx="0"/>
          </p:cNvCxnSpPr>
          <p:nvPr/>
        </p:nvCxnSpPr>
        <p:spPr bwMode="auto">
          <a:xfrm rot="5400000">
            <a:off x="4180132" y="1697161"/>
            <a:ext cx="282575" cy="156503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cxnSp>
        <p:nvCxnSpPr>
          <p:cNvPr id="4706342" name="AutoShape 38"/>
          <p:cNvCxnSpPr>
            <a:cxnSpLocks noChangeShapeType="1"/>
            <a:stCxn id="4706336" idx="2"/>
            <a:endCxn id="4706340" idx="0"/>
          </p:cNvCxnSpPr>
          <p:nvPr/>
        </p:nvCxnSpPr>
        <p:spPr bwMode="auto">
          <a:xfrm rot="16200000" flipH="1">
            <a:off x="5731975" y="1710349"/>
            <a:ext cx="282575" cy="1538654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cxnSp>
        <p:nvCxnSpPr>
          <p:cNvPr id="4706343" name="AutoShape 39"/>
          <p:cNvCxnSpPr>
            <a:cxnSpLocks noChangeShapeType="1"/>
            <a:stCxn id="4706336" idx="2"/>
            <a:endCxn id="4706338" idx="0"/>
          </p:cNvCxnSpPr>
          <p:nvPr/>
        </p:nvCxnSpPr>
        <p:spPr bwMode="auto">
          <a:xfrm rot="16200000" flipH="1">
            <a:off x="5212496" y="2229828"/>
            <a:ext cx="282575" cy="499696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cxnSp>
        <p:nvCxnSpPr>
          <p:cNvPr id="4706344" name="AutoShape 40"/>
          <p:cNvCxnSpPr>
            <a:cxnSpLocks noChangeShapeType="1"/>
            <a:stCxn id="4706336" idx="2"/>
            <a:endCxn id="4706339" idx="0"/>
          </p:cNvCxnSpPr>
          <p:nvPr/>
        </p:nvCxnSpPr>
        <p:spPr bwMode="auto">
          <a:xfrm rot="5400000">
            <a:off x="4706206" y="2223234"/>
            <a:ext cx="282575" cy="51288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sp>
        <p:nvSpPr>
          <p:cNvPr id="4706345" name="Rectangle 41"/>
          <p:cNvSpPr>
            <a:spLocks noChangeArrowheads="1"/>
          </p:cNvSpPr>
          <p:nvPr/>
        </p:nvSpPr>
        <p:spPr bwMode="auto">
          <a:xfrm>
            <a:off x="7360627" y="2725739"/>
            <a:ext cx="767862" cy="295275"/>
          </a:xfrm>
          <a:prstGeom prst="rect">
            <a:avLst/>
          </a:prstGeom>
          <a:solidFill>
            <a:srgbClr val="00CC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en-US" sz="1800">
                <a:latin typeface="FreesiaUPC" pitchFamily="34" charset="-34"/>
              </a:rPr>
              <a:t>RI</a:t>
            </a:r>
          </a:p>
        </p:txBody>
      </p:sp>
      <p:sp>
        <p:nvSpPr>
          <p:cNvPr id="4706346" name="Rectangle 42"/>
          <p:cNvSpPr>
            <a:spLocks noChangeArrowheads="1"/>
          </p:cNvSpPr>
          <p:nvPr/>
        </p:nvSpPr>
        <p:spPr bwMode="auto">
          <a:xfrm>
            <a:off x="7294685" y="2679701"/>
            <a:ext cx="911469" cy="365125"/>
          </a:xfrm>
          <a:prstGeom prst="rect">
            <a:avLst/>
          </a:prstGeom>
          <a:noFill/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endParaRPr lang="en-US" sz="1400">
              <a:latin typeface="FreesiaUPC" pitchFamily="34" charset="-34"/>
            </a:endParaRPr>
          </a:p>
        </p:txBody>
      </p:sp>
      <p:cxnSp>
        <p:nvCxnSpPr>
          <p:cNvPr id="4706347" name="AutoShape 43"/>
          <p:cNvCxnSpPr>
            <a:cxnSpLocks noChangeShapeType="1"/>
            <a:endCxn id="4706346" idx="0"/>
          </p:cNvCxnSpPr>
          <p:nvPr/>
        </p:nvCxnSpPr>
        <p:spPr bwMode="auto">
          <a:xfrm>
            <a:off x="6651382" y="2579688"/>
            <a:ext cx="1099038" cy="100012"/>
          </a:xfrm>
          <a:prstGeom prst="bentConnector2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sp>
        <p:nvSpPr>
          <p:cNvPr id="4706348" name="Rectangle 44"/>
          <p:cNvSpPr>
            <a:spLocks noChangeArrowheads="1"/>
          </p:cNvSpPr>
          <p:nvPr/>
        </p:nvSpPr>
        <p:spPr bwMode="auto">
          <a:xfrm>
            <a:off x="2028093" y="2620964"/>
            <a:ext cx="911469" cy="36512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400">
                <a:latin typeface="FreesiaUPC" pitchFamily="34" charset="-34"/>
              </a:rPr>
              <a:t>เงินลงทุน</a:t>
            </a:r>
            <a:endParaRPr lang="en-US" sz="1400">
              <a:latin typeface="FreesiaUPC" pitchFamily="34" charset="-34"/>
            </a:endParaRPr>
          </a:p>
        </p:txBody>
      </p:sp>
      <p:cxnSp>
        <p:nvCxnSpPr>
          <p:cNvPr id="4706349" name="AutoShape 45"/>
          <p:cNvCxnSpPr>
            <a:cxnSpLocks noChangeShapeType="1"/>
            <a:stCxn id="4706336" idx="2"/>
            <a:endCxn id="4706348" idx="0"/>
          </p:cNvCxnSpPr>
          <p:nvPr/>
        </p:nvCxnSpPr>
        <p:spPr bwMode="auto">
          <a:xfrm rot="5400000">
            <a:off x="3652594" y="1169622"/>
            <a:ext cx="282575" cy="2620108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sp>
        <p:nvSpPr>
          <p:cNvPr id="4706350" name="Rectangle 46"/>
          <p:cNvSpPr>
            <a:spLocks noChangeAspect="1" noChangeArrowheads="1"/>
          </p:cNvSpPr>
          <p:nvPr/>
        </p:nvSpPr>
        <p:spPr bwMode="auto">
          <a:xfrm>
            <a:off x="1784838" y="3940176"/>
            <a:ext cx="534866" cy="360363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โรงไฟฟ้า </a:t>
            </a:r>
            <a:r>
              <a:rPr lang="en-US" sz="1000">
                <a:solidFill>
                  <a:schemeClr val="bg1"/>
                </a:solidFill>
                <a:latin typeface="FreesiaUPC" pitchFamily="34" charset="-34"/>
              </a:rPr>
              <a:t>1</a:t>
            </a: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th-TH" sz="1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(ชผฟ </a:t>
            </a:r>
            <a:r>
              <a:rPr lang="en-US" sz="1000">
                <a:solidFill>
                  <a:schemeClr val="bg1"/>
                </a:solidFill>
                <a:latin typeface="FreesiaUPC" pitchFamily="34" charset="-34"/>
              </a:rPr>
              <a:t>1)</a:t>
            </a:r>
            <a:endParaRPr lang="th-TH" sz="10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4706351" name="Rectangle 47"/>
          <p:cNvSpPr>
            <a:spLocks noChangeAspect="1" noChangeArrowheads="1"/>
          </p:cNvSpPr>
          <p:nvPr/>
        </p:nvSpPr>
        <p:spPr bwMode="auto">
          <a:xfrm>
            <a:off x="2387112" y="3940176"/>
            <a:ext cx="534865" cy="360363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โรงไฟฟ้า </a:t>
            </a:r>
            <a:r>
              <a:rPr lang="en-US" sz="1000">
                <a:solidFill>
                  <a:schemeClr val="bg1"/>
                </a:solidFill>
                <a:latin typeface="FreesiaUPC" pitchFamily="34" charset="-34"/>
              </a:rPr>
              <a:t>2</a:t>
            </a:r>
            <a:br>
              <a:rPr lang="en-US" sz="1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(ชผฟ </a:t>
            </a:r>
            <a:r>
              <a:rPr lang="en-US" sz="1000">
                <a:solidFill>
                  <a:schemeClr val="bg1"/>
                </a:solidFill>
                <a:latin typeface="FreesiaUPC" pitchFamily="34" charset="-34"/>
              </a:rPr>
              <a:t>2)</a:t>
            </a:r>
            <a:endParaRPr lang="th-TH" sz="10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4706352" name="Rectangle 48"/>
          <p:cNvSpPr>
            <a:spLocks noChangeAspect="1" noChangeArrowheads="1"/>
          </p:cNvSpPr>
          <p:nvPr/>
        </p:nvSpPr>
        <p:spPr bwMode="auto">
          <a:xfrm>
            <a:off x="7973159" y="3321050"/>
            <a:ext cx="759069" cy="469900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สายงานสนับสนุน</a:t>
            </a:r>
            <a:br>
              <a:rPr lang="th-TH" sz="1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ธุรกิจผลิตไฟฟ้า</a:t>
            </a:r>
          </a:p>
        </p:txBody>
      </p:sp>
      <p:cxnSp>
        <p:nvCxnSpPr>
          <p:cNvPr id="4706353" name="AutoShape 49"/>
          <p:cNvCxnSpPr>
            <a:cxnSpLocks noChangeShapeType="1"/>
            <a:stCxn id="4706358" idx="2"/>
            <a:endCxn id="4706350" idx="0"/>
          </p:cNvCxnSpPr>
          <p:nvPr/>
        </p:nvCxnSpPr>
        <p:spPr bwMode="auto">
          <a:xfrm rot="5400000">
            <a:off x="2503061" y="3209132"/>
            <a:ext cx="280987" cy="1181100"/>
          </a:xfrm>
          <a:prstGeom prst="bentConnector3">
            <a:avLst>
              <a:gd name="adj1" fmla="val 49718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cxnSp>
        <p:nvCxnSpPr>
          <p:cNvPr id="4706354" name="AutoShape 50"/>
          <p:cNvCxnSpPr>
            <a:cxnSpLocks noChangeShapeType="1"/>
            <a:stCxn id="4706351" idx="0"/>
            <a:endCxn id="4706358" idx="2"/>
          </p:cNvCxnSpPr>
          <p:nvPr/>
        </p:nvCxnSpPr>
        <p:spPr bwMode="auto">
          <a:xfrm rot="16200000">
            <a:off x="2804198" y="3510269"/>
            <a:ext cx="280987" cy="578827"/>
          </a:xfrm>
          <a:prstGeom prst="bentConnector3">
            <a:avLst>
              <a:gd name="adj1" fmla="val 49718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cxnSp>
        <p:nvCxnSpPr>
          <p:cNvPr id="4706355" name="AutoShape 51"/>
          <p:cNvCxnSpPr>
            <a:cxnSpLocks noChangeShapeType="1"/>
            <a:stCxn id="4706359" idx="0"/>
            <a:endCxn id="4706358" idx="2"/>
          </p:cNvCxnSpPr>
          <p:nvPr/>
        </p:nvCxnSpPr>
        <p:spPr bwMode="auto">
          <a:xfrm rot="16200000">
            <a:off x="3092878" y="3798949"/>
            <a:ext cx="280987" cy="1466"/>
          </a:xfrm>
          <a:prstGeom prst="bentConnector3">
            <a:avLst>
              <a:gd name="adj1" fmla="val 49718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cxnSp>
        <p:nvCxnSpPr>
          <p:cNvPr id="4706356" name="AutoShape 52"/>
          <p:cNvCxnSpPr>
            <a:cxnSpLocks noChangeShapeType="1"/>
            <a:stCxn id="4706357" idx="0"/>
            <a:endCxn id="4706358" idx="2"/>
          </p:cNvCxnSpPr>
          <p:nvPr/>
        </p:nvCxnSpPr>
        <p:spPr bwMode="auto">
          <a:xfrm rot="5400000" flipH="1">
            <a:off x="3376797" y="3516496"/>
            <a:ext cx="290512" cy="575896"/>
          </a:xfrm>
          <a:prstGeom prst="bentConnector3">
            <a:avLst>
              <a:gd name="adj1" fmla="val 49727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sp>
        <p:nvSpPr>
          <p:cNvPr id="4706357" name="Rectangle 53"/>
          <p:cNvSpPr>
            <a:spLocks noChangeAspect="1" noChangeArrowheads="1"/>
          </p:cNvSpPr>
          <p:nvPr/>
        </p:nvSpPr>
        <p:spPr bwMode="auto">
          <a:xfrm>
            <a:off x="3533043" y="3949701"/>
            <a:ext cx="552450" cy="360363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โรงไฟฟ้าพลังน้ำ</a:t>
            </a:r>
            <a:r>
              <a:rPr lang="en-US" sz="10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en-US" sz="1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(ชผน)</a:t>
            </a:r>
          </a:p>
        </p:txBody>
      </p:sp>
      <p:sp>
        <p:nvSpPr>
          <p:cNvPr id="4706358" name="Rectangle 54"/>
          <p:cNvSpPr>
            <a:spLocks noChangeAspect="1" noChangeArrowheads="1"/>
          </p:cNvSpPr>
          <p:nvPr/>
        </p:nvSpPr>
        <p:spPr bwMode="auto">
          <a:xfrm>
            <a:off x="2649416" y="3319464"/>
            <a:ext cx="1169377" cy="339725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สายงานโรงไฟฟ้า (รผฟ) </a:t>
            </a:r>
          </a:p>
        </p:txBody>
      </p:sp>
      <p:sp>
        <p:nvSpPr>
          <p:cNvPr id="4706359" name="Rectangle 55"/>
          <p:cNvSpPr>
            <a:spLocks noChangeAspect="1" noChangeArrowheads="1"/>
          </p:cNvSpPr>
          <p:nvPr/>
        </p:nvSpPr>
        <p:spPr bwMode="auto">
          <a:xfrm>
            <a:off x="2964474" y="3940176"/>
            <a:ext cx="534865" cy="360363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โรงไฟฟ้า </a:t>
            </a:r>
            <a:r>
              <a:rPr lang="en-US" sz="1000">
                <a:solidFill>
                  <a:schemeClr val="bg1"/>
                </a:solidFill>
                <a:latin typeface="FreesiaUPC" pitchFamily="34" charset="-34"/>
              </a:rPr>
              <a:t>3</a:t>
            </a:r>
            <a:br>
              <a:rPr lang="en-US" sz="1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(ชผฟ </a:t>
            </a:r>
            <a:r>
              <a:rPr lang="en-US" sz="1000">
                <a:solidFill>
                  <a:schemeClr val="bg1"/>
                </a:solidFill>
                <a:latin typeface="FreesiaUPC" pitchFamily="34" charset="-34"/>
              </a:rPr>
              <a:t>3)</a:t>
            </a:r>
            <a:endParaRPr lang="th-TH" sz="1000">
              <a:solidFill>
                <a:schemeClr val="bg1"/>
              </a:solidFill>
              <a:latin typeface="FreesiaUPC" pitchFamily="34" charset="-34"/>
            </a:endParaRPr>
          </a:p>
        </p:txBody>
      </p:sp>
      <p:sp>
        <p:nvSpPr>
          <p:cNvPr id="4706360" name="Rectangle 56"/>
          <p:cNvSpPr>
            <a:spLocks noChangeAspect="1" noChangeArrowheads="1"/>
          </p:cNvSpPr>
          <p:nvPr/>
        </p:nvSpPr>
        <p:spPr bwMode="auto">
          <a:xfrm>
            <a:off x="6680689" y="3317876"/>
            <a:ext cx="817685" cy="460375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สายงาน</a:t>
            </a:r>
            <a:br>
              <a:rPr lang="th-TH" sz="1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เชื้อเพลิง (รผช)</a:t>
            </a:r>
          </a:p>
        </p:txBody>
      </p:sp>
      <p:sp>
        <p:nvSpPr>
          <p:cNvPr id="4706361" name="Rectangle 57"/>
          <p:cNvSpPr>
            <a:spLocks noChangeAspect="1" noChangeArrowheads="1"/>
          </p:cNvSpPr>
          <p:nvPr/>
        </p:nvSpPr>
        <p:spPr bwMode="auto">
          <a:xfrm>
            <a:off x="6541477" y="3954463"/>
            <a:ext cx="534866" cy="360362"/>
          </a:xfrm>
          <a:prstGeom prst="rect">
            <a:avLst/>
          </a:prstGeom>
          <a:solidFill>
            <a:srgbClr val="000099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เหมือง</a:t>
            </a:r>
            <a:r>
              <a:rPr lang="en-US" sz="1000">
                <a:solidFill>
                  <a:schemeClr val="bg1"/>
                </a:solidFill>
                <a:latin typeface="FreesiaUPC" pitchFamily="34" charset="-34"/>
              </a:rPr>
              <a:t/>
            </a:r>
            <a:br>
              <a:rPr lang="en-US" sz="1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แม่เมาะ</a:t>
            </a:r>
          </a:p>
        </p:txBody>
      </p:sp>
      <p:sp>
        <p:nvSpPr>
          <p:cNvPr id="4706362" name="Rectangle 58"/>
          <p:cNvSpPr>
            <a:spLocks noChangeAspect="1" noChangeArrowheads="1"/>
          </p:cNvSpPr>
          <p:nvPr/>
        </p:nvSpPr>
        <p:spPr bwMode="auto">
          <a:xfrm>
            <a:off x="7140820" y="3946525"/>
            <a:ext cx="534865" cy="360363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สายงาน</a:t>
            </a:r>
            <a:endParaRPr lang="en-US" sz="1000">
              <a:solidFill>
                <a:schemeClr val="bg1"/>
              </a:solidFill>
              <a:latin typeface="FreesiaUPC" pitchFamily="34" charset="-34"/>
            </a:endParaRPr>
          </a:p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สนับสนุน</a:t>
            </a:r>
          </a:p>
        </p:txBody>
      </p:sp>
      <p:cxnSp>
        <p:nvCxnSpPr>
          <p:cNvPr id="4706363" name="AutoShape 59"/>
          <p:cNvCxnSpPr>
            <a:cxnSpLocks noChangeShapeType="1"/>
            <a:stCxn id="4706361" idx="0"/>
            <a:endCxn id="4706360" idx="2"/>
          </p:cNvCxnSpPr>
          <p:nvPr/>
        </p:nvCxnSpPr>
        <p:spPr bwMode="auto">
          <a:xfrm rot="16200000">
            <a:off x="6861480" y="3726413"/>
            <a:ext cx="176213" cy="279888"/>
          </a:xfrm>
          <a:prstGeom prst="bentConnector3">
            <a:avLst>
              <a:gd name="adj1" fmla="val 49551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cxnSp>
        <p:nvCxnSpPr>
          <p:cNvPr id="4706364" name="AutoShape 60"/>
          <p:cNvCxnSpPr>
            <a:cxnSpLocks noChangeShapeType="1"/>
            <a:stCxn id="4706360" idx="2"/>
            <a:endCxn id="4706362" idx="0"/>
          </p:cNvCxnSpPr>
          <p:nvPr/>
        </p:nvCxnSpPr>
        <p:spPr bwMode="auto">
          <a:xfrm rot="16200000" flipH="1">
            <a:off x="7165121" y="3702661"/>
            <a:ext cx="168275" cy="319454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sp>
        <p:nvSpPr>
          <p:cNvPr id="4706365" name="Rectangle 61"/>
          <p:cNvSpPr>
            <a:spLocks noChangeAspect="1" noChangeArrowheads="1"/>
          </p:cNvSpPr>
          <p:nvPr/>
        </p:nvSpPr>
        <p:spPr bwMode="auto">
          <a:xfrm>
            <a:off x="4135315" y="3946525"/>
            <a:ext cx="534866" cy="360363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สายงาน</a:t>
            </a:r>
            <a:endParaRPr lang="en-US" sz="1000">
              <a:solidFill>
                <a:schemeClr val="bg1"/>
              </a:solidFill>
              <a:latin typeface="FreesiaUPC" pitchFamily="34" charset="-34"/>
            </a:endParaRPr>
          </a:p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สนับสนุน</a:t>
            </a:r>
          </a:p>
        </p:txBody>
      </p:sp>
      <p:cxnSp>
        <p:nvCxnSpPr>
          <p:cNvPr id="4706366" name="AutoShape 62"/>
          <p:cNvCxnSpPr>
            <a:cxnSpLocks noChangeShapeType="1"/>
            <a:stCxn id="4706365" idx="0"/>
            <a:endCxn id="4706358" idx="2"/>
          </p:cNvCxnSpPr>
          <p:nvPr/>
        </p:nvCxnSpPr>
        <p:spPr bwMode="auto">
          <a:xfrm rot="5400000" flipH="1">
            <a:off x="3675125" y="3218169"/>
            <a:ext cx="287337" cy="1169377"/>
          </a:xfrm>
          <a:prstGeom prst="bentConnector3">
            <a:avLst>
              <a:gd name="adj1" fmla="val 49722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cxnSp>
        <p:nvCxnSpPr>
          <p:cNvPr id="4706367" name="AutoShape 63"/>
          <p:cNvCxnSpPr>
            <a:cxnSpLocks noChangeShapeType="1"/>
          </p:cNvCxnSpPr>
          <p:nvPr/>
        </p:nvCxnSpPr>
        <p:spPr bwMode="auto">
          <a:xfrm rot="5400000" flipH="1">
            <a:off x="5439203" y="3150517"/>
            <a:ext cx="331787" cy="2931"/>
          </a:xfrm>
          <a:prstGeom prst="bentConnector3">
            <a:avLst>
              <a:gd name="adj1" fmla="val 49759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cxnSp>
        <p:nvCxnSpPr>
          <p:cNvPr id="4706368" name="AutoShape 64"/>
          <p:cNvCxnSpPr>
            <a:cxnSpLocks noChangeShapeType="1"/>
          </p:cNvCxnSpPr>
          <p:nvPr/>
        </p:nvCxnSpPr>
        <p:spPr bwMode="auto">
          <a:xfrm rot="5400000" flipH="1">
            <a:off x="6184351" y="2405369"/>
            <a:ext cx="331787" cy="1493227"/>
          </a:xfrm>
          <a:prstGeom prst="bentConnector3">
            <a:avLst>
              <a:gd name="adj1" fmla="val 49759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cxnSp>
        <p:nvCxnSpPr>
          <p:cNvPr id="4706369" name="AutoShape 65"/>
          <p:cNvCxnSpPr>
            <a:cxnSpLocks noChangeShapeType="1"/>
          </p:cNvCxnSpPr>
          <p:nvPr/>
        </p:nvCxnSpPr>
        <p:spPr bwMode="auto">
          <a:xfrm rot="5400000" flipH="1">
            <a:off x="6814344" y="1775375"/>
            <a:ext cx="334962" cy="2756389"/>
          </a:xfrm>
          <a:prstGeom prst="bentConnector3">
            <a:avLst>
              <a:gd name="adj1" fmla="val 49764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cxnSp>
        <p:nvCxnSpPr>
          <p:cNvPr id="4706370" name="AutoShape 66"/>
          <p:cNvCxnSpPr>
            <a:cxnSpLocks noChangeShapeType="1"/>
          </p:cNvCxnSpPr>
          <p:nvPr/>
        </p:nvCxnSpPr>
        <p:spPr bwMode="auto">
          <a:xfrm rot="16200000">
            <a:off x="4255843" y="1971676"/>
            <a:ext cx="333375" cy="23622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sp>
        <p:nvSpPr>
          <p:cNvPr id="4706371" name="Rectangle 67"/>
          <p:cNvSpPr>
            <a:spLocks noChangeArrowheads="1"/>
          </p:cNvSpPr>
          <p:nvPr/>
        </p:nvSpPr>
        <p:spPr bwMode="auto">
          <a:xfrm>
            <a:off x="341435" y="1295401"/>
            <a:ext cx="8590085" cy="512763"/>
          </a:xfrm>
          <a:prstGeom prst="rect">
            <a:avLst/>
          </a:prstGeom>
          <a:noFill/>
          <a:ln w="28575" algn="ctr">
            <a:solidFill>
              <a:srgbClr val="3399FF"/>
            </a:solidFill>
            <a:prstDash val="dash"/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4706372" name="Rectangle 68"/>
          <p:cNvSpPr>
            <a:spLocks noChangeArrowheads="1"/>
          </p:cNvSpPr>
          <p:nvPr/>
        </p:nvSpPr>
        <p:spPr bwMode="auto">
          <a:xfrm>
            <a:off x="338505" y="1873250"/>
            <a:ext cx="8590085" cy="1193800"/>
          </a:xfrm>
          <a:prstGeom prst="rect">
            <a:avLst/>
          </a:prstGeom>
          <a:noFill/>
          <a:ln w="28575" algn="ctr">
            <a:solidFill>
              <a:srgbClr val="FFCC00"/>
            </a:solidFill>
            <a:prstDash val="dash"/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sp>
        <p:nvSpPr>
          <p:cNvPr id="4706373" name="Rectangle 69"/>
          <p:cNvSpPr>
            <a:spLocks noChangeArrowheads="1"/>
          </p:cNvSpPr>
          <p:nvPr/>
        </p:nvSpPr>
        <p:spPr bwMode="auto">
          <a:xfrm>
            <a:off x="335574" y="3159126"/>
            <a:ext cx="8590085" cy="3076575"/>
          </a:xfrm>
          <a:prstGeom prst="rect">
            <a:avLst/>
          </a:prstGeom>
          <a:noFill/>
          <a:ln w="28575" algn="ctr">
            <a:solidFill>
              <a:srgbClr val="800000"/>
            </a:solidFill>
            <a:prstDash val="dash"/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endParaRPr lang="th-TH"/>
          </a:p>
        </p:txBody>
      </p:sp>
      <p:grpSp>
        <p:nvGrpSpPr>
          <p:cNvPr id="2" name="Group 70"/>
          <p:cNvGrpSpPr>
            <a:grpSpLocks/>
          </p:cNvGrpSpPr>
          <p:nvPr/>
        </p:nvGrpSpPr>
        <p:grpSpPr bwMode="auto">
          <a:xfrm>
            <a:off x="7889631" y="88901"/>
            <a:ext cx="1166446" cy="708025"/>
            <a:chOff x="5240" y="240"/>
            <a:chExt cx="796" cy="446"/>
          </a:xfrm>
        </p:grpSpPr>
        <p:sp>
          <p:nvSpPr>
            <p:cNvPr id="4706375" name="Rectangle 71"/>
            <p:cNvSpPr>
              <a:spLocks noChangeArrowheads="1"/>
            </p:cNvSpPr>
            <p:nvPr/>
          </p:nvSpPr>
          <p:spPr bwMode="auto">
            <a:xfrm>
              <a:off x="5244" y="240"/>
              <a:ext cx="216" cy="114"/>
            </a:xfrm>
            <a:prstGeom prst="rect">
              <a:avLst/>
            </a:prstGeom>
            <a:solidFill>
              <a:srgbClr val="006600"/>
            </a:solidFill>
            <a:ln w="9525" algn="ctr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45720" rIns="45720" anchor="ctr"/>
            <a:lstStyle/>
            <a:p>
              <a:endParaRPr lang="th-TH"/>
            </a:p>
          </p:txBody>
        </p:sp>
        <p:sp>
          <p:nvSpPr>
            <p:cNvPr id="4706376" name="Rectangle 72"/>
            <p:cNvSpPr>
              <a:spLocks noChangeArrowheads="1"/>
            </p:cNvSpPr>
            <p:nvPr/>
          </p:nvSpPr>
          <p:spPr bwMode="auto">
            <a:xfrm>
              <a:off x="5524" y="412"/>
              <a:ext cx="216" cy="114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45720" rIns="45720" anchor="ctr"/>
            <a:lstStyle/>
            <a:p>
              <a:endParaRPr lang="th-TH"/>
            </a:p>
          </p:txBody>
        </p:sp>
        <p:sp>
          <p:nvSpPr>
            <p:cNvPr id="4706377" name="Rectangle 73"/>
            <p:cNvSpPr>
              <a:spLocks noChangeArrowheads="1"/>
            </p:cNvSpPr>
            <p:nvPr/>
          </p:nvSpPr>
          <p:spPr bwMode="auto">
            <a:xfrm>
              <a:off x="5810" y="566"/>
              <a:ext cx="216" cy="114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45720" rIns="45720" anchor="ctr"/>
            <a:lstStyle/>
            <a:p>
              <a:endParaRPr lang="th-TH"/>
            </a:p>
          </p:txBody>
        </p:sp>
        <p:sp>
          <p:nvSpPr>
            <p:cNvPr id="4706378" name="Rectangle 74"/>
            <p:cNvSpPr>
              <a:spLocks noChangeArrowheads="1"/>
            </p:cNvSpPr>
            <p:nvPr/>
          </p:nvSpPr>
          <p:spPr bwMode="auto">
            <a:xfrm>
              <a:off x="5820" y="246"/>
              <a:ext cx="216" cy="114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45720" rIns="45720" anchor="ctr"/>
            <a:lstStyle/>
            <a:p>
              <a:endParaRPr lang="th-TH"/>
            </a:p>
          </p:txBody>
        </p:sp>
        <p:sp>
          <p:nvSpPr>
            <p:cNvPr id="4706379" name="Rectangle 75"/>
            <p:cNvSpPr>
              <a:spLocks noChangeArrowheads="1"/>
            </p:cNvSpPr>
            <p:nvPr/>
          </p:nvSpPr>
          <p:spPr bwMode="auto">
            <a:xfrm>
              <a:off x="5240" y="572"/>
              <a:ext cx="216" cy="114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45720" rIns="45720" anchor="ctr"/>
            <a:lstStyle/>
            <a:p>
              <a:endParaRPr lang="th-TH"/>
            </a:p>
          </p:txBody>
        </p:sp>
        <p:sp>
          <p:nvSpPr>
            <p:cNvPr id="4706380" name="AutoShape 76"/>
            <p:cNvSpPr>
              <a:spLocks noChangeAspect="1" noChangeArrowheads="1"/>
            </p:cNvSpPr>
            <p:nvPr/>
          </p:nvSpPr>
          <p:spPr bwMode="auto">
            <a:xfrm rot="1969027">
              <a:off x="5745" y="380"/>
              <a:ext cx="82" cy="41"/>
            </a:xfrm>
            <a:prstGeom prst="downArrow">
              <a:avLst>
                <a:gd name="adj1" fmla="val 50000"/>
                <a:gd name="adj2" fmla="val 44046"/>
              </a:avLst>
            </a:prstGeom>
            <a:solidFill>
              <a:srgbClr val="006600"/>
            </a:solidFill>
            <a:ln w="9525" algn="ctr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45720" rIns="45720" anchor="ctr"/>
            <a:lstStyle/>
            <a:p>
              <a:endParaRPr lang="th-TH"/>
            </a:p>
          </p:txBody>
        </p:sp>
        <p:sp>
          <p:nvSpPr>
            <p:cNvPr id="4706381" name="AutoShape 77"/>
            <p:cNvSpPr>
              <a:spLocks noChangeAspect="1" noChangeArrowheads="1"/>
            </p:cNvSpPr>
            <p:nvPr/>
          </p:nvSpPr>
          <p:spPr bwMode="auto">
            <a:xfrm rot="12885516">
              <a:off x="5468" y="535"/>
              <a:ext cx="67" cy="48"/>
            </a:xfrm>
            <a:prstGeom prst="downArrow">
              <a:avLst>
                <a:gd name="adj1" fmla="val 50000"/>
                <a:gd name="adj2" fmla="val 44046"/>
              </a:avLst>
            </a:prstGeom>
            <a:solidFill>
              <a:srgbClr val="006600"/>
            </a:solidFill>
            <a:ln w="9525" algn="ctr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45720" rIns="45720" anchor="ctr"/>
            <a:lstStyle/>
            <a:p>
              <a:endParaRPr lang="th-TH"/>
            </a:p>
          </p:txBody>
        </p:sp>
        <p:sp>
          <p:nvSpPr>
            <p:cNvPr id="4706382" name="AutoShape 78"/>
            <p:cNvSpPr>
              <a:spLocks noChangeAspect="1" noChangeArrowheads="1"/>
            </p:cNvSpPr>
            <p:nvPr/>
          </p:nvSpPr>
          <p:spPr bwMode="auto">
            <a:xfrm rot="7650069">
              <a:off x="5744" y="517"/>
              <a:ext cx="67" cy="48"/>
            </a:xfrm>
            <a:prstGeom prst="downArrow">
              <a:avLst>
                <a:gd name="adj1" fmla="val 50000"/>
                <a:gd name="adj2" fmla="val 44046"/>
              </a:avLst>
            </a:prstGeom>
            <a:solidFill>
              <a:srgbClr val="006600"/>
            </a:solidFill>
            <a:ln w="9525" algn="ctr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45720" rIns="45720" anchor="ctr"/>
            <a:lstStyle/>
            <a:p>
              <a:endParaRPr lang="th-TH"/>
            </a:p>
          </p:txBody>
        </p:sp>
        <p:sp>
          <p:nvSpPr>
            <p:cNvPr id="4706383" name="AutoShape 79"/>
            <p:cNvSpPr>
              <a:spLocks noChangeAspect="1" noChangeArrowheads="1"/>
            </p:cNvSpPr>
            <p:nvPr/>
          </p:nvSpPr>
          <p:spPr bwMode="auto">
            <a:xfrm rot="-24327001">
              <a:off x="5466" y="363"/>
              <a:ext cx="67" cy="48"/>
            </a:xfrm>
            <a:prstGeom prst="downArrow">
              <a:avLst>
                <a:gd name="adj1" fmla="val 50000"/>
                <a:gd name="adj2" fmla="val 44046"/>
              </a:avLst>
            </a:prstGeom>
            <a:solidFill>
              <a:srgbClr val="006600"/>
            </a:solidFill>
            <a:ln w="9525" algn="ctr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45720" rIns="45720" anchor="ctr"/>
            <a:lstStyle/>
            <a:p>
              <a:endParaRPr lang="th-TH"/>
            </a:p>
          </p:txBody>
        </p:sp>
      </p:grpSp>
      <p:sp>
        <p:nvSpPr>
          <p:cNvPr id="4706384" name="Text Box 80"/>
          <p:cNvSpPr txBox="1">
            <a:spLocks noChangeArrowheads="1"/>
          </p:cNvSpPr>
          <p:nvPr/>
        </p:nvSpPr>
        <p:spPr bwMode="auto">
          <a:xfrm>
            <a:off x="388328" y="6265863"/>
            <a:ext cx="3864219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u="sng">
                <a:solidFill>
                  <a:srgbClr val="0000FF"/>
                </a:solidFill>
                <a:latin typeface="FreesiaUPC" pitchFamily="34" charset="-34"/>
              </a:rPr>
              <a:t>หมายเหตุ</a:t>
            </a:r>
            <a:r>
              <a:rPr lang="en-US" u="sng">
                <a:solidFill>
                  <a:srgbClr val="0000FF"/>
                </a:solidFill>
                <a:latin typeface="FreesiaUPC" pitchFamily="34" charset="-34"/>
              </a:rPr>
              <a:t>:</a:t>
            </a:r>
            <a:r>
              <a:rPr lang="en-US">
                <a:solidFill>
                  <a:srgbClr val="0000FF"/>
                </a:solidFill>
                <a:latin typeface="FreesiaUPC" pitchFamily="34" charset="-34"/>
              </a:rPr>
              <a:t> </a:t>
            </a:r>
            <a:r>
              <a:rPr lang="th-TH">
                <a:solidFill>
                  <a:srgbClr val="0000FF"/>
                </a:solidFill>
                <a:latin typeface="FreesiaUPC" pitchFamily="34" charset="-34"/>
              </a:rPr>
              <a:t>ธุรกิจพัฒนาและเหมืองแม่เมาะเป็นหน่วยงานที่มีการคิด</a:t>
            </a:r>
            <a:r>
              <a:rPr lang="en-US">
                <a:solidFill>
                  <a:srgbClr val="0000FF"/>
                </a:solidFill>
                <a:latin typeface="FreesiaUPC" pitchFamily="34" charset="-34"/>
              </a:rPr>
              <a:t> EVA </a:t>
            </a:r>
            <a:r>
              <a:rPr lang="th-TH">
                <a:solidFill>
                  <a:srgbClr val="0000FF"/>
                </a:solidFill>
                <a:latin typeface="FreesiaUPC" pitchFamily="34" charset="-34"/>
              </a:rPr>
              <a:t>แยกต่างหาก</a:t>
            </a:r>
            <a:endParaRPr lang="en-US">
              <a:solidFill>
                <a:srgbClr val="0000FF"/>
              </a:solidFill>
              <a:latin typeface="FreesiaUPC" pitchFamily="34" charset="-34"/>
            </a:endParaRPr>
          </a:p>
          <a:p>
            <a:pPr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en-US">
                <a:solidFill>
                  <a:srgbClr val="0000FF"/>
                </a:solidFill>
                <a:latin typeface="FreesiaUPC" pitchFamily="34" charset="-34"/>
              </a:rPr>
              <a:t>	</a:t>
            </a:r>
          </a:p>
        </p:txBody>
      </p:sp>
      <p:sp>
        <p:nvSpPr>
          <p:cNvPr id="4706385" name="Rectangle 81"/>
          <p:cNvSpPr>
            <a:spLocks noChangeAspect="1" noChangeArrowheads="1"/>
          </p:cNvSpPr>
          <p:nvPr/>
        </p:nvSpPr>
        <p:spPr bwMode="auto">
          <a:xfrm>
            <a:off x="5122985" y="3317876"/>
            <a:ext cx="951035" cy="460375"/>
          </a:xfrm>
          <a:prstGeom prst="rect">
            <a:avLst/>
          </a:prstGeom>
          <a:solidFill>
            <a:srgbClr val="800000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45720" rIns="45720" anchor="ctr"/>
          <a:lstStyle/>
          <a:p>
            <a:pPr algn="ctr" eaLnBrk="1" hangingPunct="1">
              <a:lnSpc>
                <a:spcPct val="100000"/>
              </a:lnSpc>
              <a:buSzPct val="80000"/>
              <a:buFont typeface="Wingdings" pitchFamily="2" charset="2"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สายงานปฏิบัติการและ</a:t>
            </a:r>
            <a:br>
              <a:rPr lang="th-TH" sz="1000">
                <a:solidFill>
                  <a:schemeClr val="bg1"/>
                </a:solidFill>
                <a:latin typeface="FreesiaUPC" pitchFamily="34" charset="-34"/>
              </a:rPr>
            </a:br>
            <a:r>
              <a:rPr lang="th-TH" sz="1000">
                <a:solidFill>
                  <a:schemeClr val="bg1"/>
                </a:solidFill>
                <a:latin typeface="FreesiaUPC" pitchFamily="34" charset="-34"/>
              </a:rPr>
              <a:t>บำรุงรักษา (รผป)</a:t>
            </a:r>
          </a:p>
        </p:txBody>
      </p:sp>
      <p:sp>
        <p:nvSpPr>
          <p:cNvPr id="4706386" name="Text Box 82"/>
          <p:cNvSpPr txBox="1">
            <a:spLocks noChangeArrowheads="1"/>
          </p:cNvSpPr>
          <p:nvPr/>
        </p:nvSpPr>
        <p:spPr bwMode="auto">
          <a:xfrm>
            <a:off x="5133243" y="4464051"/>
            <a:ext cx="924657" cy="14773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ส่วนกลาง รผป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จัดการเชื้อเพลิง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บำรุงรักษาเรื่องกล 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บำรุงรักษาไฟฟ้า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ประสิทธิภาพการผลิต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ฝ่ายเคมี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จัดการธุรกิจ</a:t>
            </a:r>
          </a:p>
          <a:p>
            <a:pPr eaLnBrk="1" hangingPunct="1">
              <a:lnSpc>
                <a:spcPct val="100000"/>
              </a:lnSpc>
              <a:buSzPct val="80000"/>
            </a:pPr>
            <a:r>
              <a:rPr lang="th-TH" sz="1000">
                <a:latin typeface="FreesiaUPC" pitchFamily="34" charset="-34"/>
              </a:rPr>
              <a:t> บริหารและการเงินธุรกิจบำรุงรักษา</a:t>
            </a:r>
            <a:endParaRPr lang="en-US" sz="1000">
              <a:latin typeface="FreesiaUPC" pitchFamily="34" charset="-34"/>
            </a:endParaRPr>
          </a:p>
        </p:txBody>
      </p:sp>
      <p:cxnSp>
        <p:nvCxnSpPr>
          <p:cNvPr id="4706387" name="AutoShape 83"/>
          <p:cNvCxnSpPr>
            <a:cxnSpLocks noChangeShapeType="1"/>
            <a:stCxn id="4706385" idx="2"/>
            <a:endCxn id="4706386" idx="0"/>
          </p:cNvCxnSpPr>
          <p:nvPr/>
        </p:nvCxnSpPr>
        <p:spPr bwMode="auto">
          <a:xfrm rot="5400000">
            <a:off x="5254138" y="4119686"/>
            <a:ext cx="685800" cy="293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</p:cxnSp>
      <p:grpSp>
        <p:nvGrpSpPr>
          <p:cNvPr id="3" name="Group 84"/>
          <p:cNvGrpSpPr>
            <a:grpSpLocks/>
          </p:cNvGrpSpPr>
          <p:nvPr/>
        </p:nvGrpSpPr>
        <p:grpSpPr bwMode="auto">
          <a:xfrm rot="-1810134">
            <a:off x="2331427" y="1544638"/>
            <a:ext cx="1260231" cy="457200"/>
            <a:chOff x="567" y="942"/>
            <a:chExt cx="1302" cy="288"/>
          </a:xfrm>
        </p:grpSpPr>
        <p:sp>
          <p:nvSpPr>
            <p:cNvPr id="4706389" name="Line 85"/>
            <p:cNvSpPr>
              <a:spLocks noChangeShapeType="1"/>
            </p:cNvSpPr>
            <p:nvPr/>
          </p:nvSpPr>
          <p:spPr bwMode="auto">
            <a:xfrm flipV="1">
              <a:off x="744" y="999"/>
              <a:ext cx="987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lIns="45720" rIns="45720" anchor="ctr"/>
            <a:lstStyle/>
            <a:p>
              <a:endParaRPr lang="th-TH"/>
            </a:p>
          </p:txBody>
        </p:sp>
        <p:sp>
          <p:nvSpPr>
            <p:cNvPr id="4706390" name="Line 86"/>
            <p:cNvSpPr>
              <a:spLocks noChangeShapeType="1"/>
            </p:cNvSpPr>
            <p:nvPr/>
          </p:nvSpPr>
          <p:spPr bwMode="auto">
            <a:xfrm flipV="1">
              <a:off x="753" y="1188"/>
              <a:ext cx="987" cy="0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lIns="45720" rIns="45720" anchor="ctr"/>
            <a:lstStyle/>
            <a:p>
              <a:endParaRPr lang="th-TH"/>
            </a:p>
          </p:txBody>
        </p:sp>
        <p:sp>
          <p:nvSpPr>
            <p:cNvPr id="4706391" name="Text Box 87"/>
            <p:cNvSpPr txBox="1">
              <a:spLocks noChangeArrowheads="1"/>
            </p:cNvSpPr>
            <p:nvPr/>
          </p:nvSpPr>
          <p:spPr bwMode="auto">
            <a:xfrm>
              <a:off x="567" y="942"/>
              <a:ext cx="1302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45720" rIns="45720">
              <a:spAutoFit/>
            </a:bodyPr>
            <a:lstStyle/>
            <a:p>
              <a:pPr algn="ctr" eaLnBrk="1" hangingPunct="1">
                <a:lnSpc>
                  <a:spcPct val="100000"/>
                </a:lnSpc>
                <a:buSzPct val="80000"/>
                <a:buFont typeface="Wingdings" pitchFamily="2" charset="2"/>
                <a:buNone/>
              </a:pPr>
              <a:r>
                <a:rPr lang="th-TH" sz="2400">
                  <a:solidFill>
                    <a:srgbClr val="FF0000"/>
                  </a:solidFill>
                  <a:latin typeface="FreesiaUPC" pitchFamily="34" charset="-34"/>
                </a:rPr>
                <a:t>โครงสร้างเดิม</a:t>
              </a:r>
              <a:endParaRPr lang="en-US" sz="2400">
                <a:solidFill>
                  <a:srgbClr val="FF0000"/>
                </a:solidFill>
                <a:latin typeface="FreesiaUPC" pitchFamily="34" charset="-34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42875" y="1352550"/>
            <a:ext cx="8836025" cy="3802063"/>
            <a:chOff x="90" y="852"/>
            <a:chExt cx="5566" cy="2395"/>
          </a:xfrm>
        </p:grpSpPr>
        <p:sp>
          <p:nvSpPr>
            <p:cNvPr id="31748" name="Text Box 2"/>
            <p:cNvSpPr txBox="1">
              <a:spLocks noChangeArrowheads="1"/>
            </p:cNvSpPr>
            <p:nvPr/>
          </p:nvSpPr>
          <p:spPr bwMode="auto">
            <a:xfrm>
              <a:off x="2391" y="852"/>
              <a:ext cx="1394" cy="900"/>
            </a:xfrm>
            <a:prstGeom prst="rect">
              <a:avLst/>
            </a:prstGeom>
            <a:solidFill>
              <a:srgbClr val="88D8B0"/>
            </a:solidFill>
            <a:ln w="25560">
              <a:solidFill>
                <a:srgbClr val="167BD6"/>
              </a:solidFill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th-TH" sz="2000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คณะกรรมการกำหนดทิศทาง</a:t>
              </a:r>
              <a:endParaRPr lang="en-GB" sz="20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th-TH" sz="2000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การบริหารจัดการเพื่อสร้าง</a:t>
              </a:r>
              <a:endParaRPr lang="en-GB" sz="20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th-TH" sz="2000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มูลค่าเชิงเศรษฐศาสตร์</a:t>
              </a:r>
              <a:endParaRPr lang="en-GB" sz="20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2000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(</a:t>
              </a:r>
              <a:r>
                <a:rPr lang="th-TH" sz="2000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คบศ</a:t>
              </a:r>
              <a:r>
                <a:rPr lang="en-GB" sz="2000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.)</a:t>
              </a:r>
              <a:r>
                <a:rPr lang="ar-SA" sz="2000">
                  <a:solidFill>
                    <a:srgbClr val="167BD6"/>
                  </a:solidFill>
                  <a:latin typeface="Angsana New" pitchFamily="18" charset="-34"/>
                  <a:cs typeface="Arial" pitchFamily="34" charset="0"/>
                </a:rPr>
                <a:t>‏</a:t>
              </a:r>
              <a:endParaRPr lang="en-GB" sz="2000">
                <a:solidFill>
                  <a:srgbClr val="167BD6"/>
                </a:solidFill>
                <a:latin typeface="Angsana New" pitchFamily="18" charset="-34"/>
                <a:cs typeface="Arial" pitchFamily="34" charset="0"/>
              </a:endParaRPr>
            </a:p>
          </p:txBody>
        </p:sp>
        <p:sp>
          <p:nvSpPr>
            <p:cNvPr id="31749" name="Text Box 3"/>
            <p:cNvSpPr txBox="1">
              <a:spLocks noChangeArrowheads="1"/>
            </p:cNvSpPr>
            <p:nvPr/>
          </p:nvSpPr>
          <p:spPr bwMode="auto">
            <a:xfrm>
              <a:off x="90" y="2258"/>
              <a:ext cx="1125" cy="989"/>
            </a:xfrm>
            <a:prstGeom prst="rect">
              <a:avLst/>
            </a:prstGeom>
            <a:solidFill>
              <a:srgbClr val="FFCC99"/>
            </a:solidFill>
            <a:ln w="25560">
              <a:solidFill>
                <a:srgbClr val="167BD6"/>
              </a:solidFill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8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คณะทำงานพัฒนา</a:t>
              </a: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8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ระบบวัดผลงาน EVA</a:t>
              </a: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en-GB" sz="1600" b="1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6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รวบ. เป็นประธาน</a:t>
              </a: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6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อกว. เป็นเลขา</a:t>
              </a:r>
            </a:p>
          </p:txBody>
        </p:sp>
        <p:sp>
          <p:nvSpPr>
            <p:cNvPr id="31750" name="Text Box 4"/>
            <p:cNvSpPr txBox="1">
              <a:spLocks noChangeArrowheads="1"/>
            </p:cNvSpPr>
            <p:nvPr/>
          </p:nvSpPr>
          <p:spPr bwMode="auto">
            <a:xfrm>
              <a:off x="1293" y="2246"/>
              <a:ext cx="1574" cy="989"/>
            </a:xfrm>
            <a:prstGeom prst="rect">
              <a:avLst/>
            </a:prstGeom>
            <a:solidFill>
              <a:srgbClr val="66CCFF"/>
            </a:solidFill>
            <a:ln w="25560">
              <a:solidFill>
                <a:srgbClr val="167BD6"/>
              </a:solidFill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8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คณะทำงานพัฒนา</a:t>
              </a: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8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ระบบบริหารจัดการ EVM และ BSC</a:t>
              </a: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en-GB" sz="1800" b="1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8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รวผ. เป็นประธาน</a:t>
              </a: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8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อผว. เป็นเลขาฯ</a:t>
              </a:r>
            </a:p>
          </p:txBody>
        </p:sp>
        <p:sp>
          <p:nvSpPr>
            <p:cNvPr id="31751" name="Text Box 5"/>
            <p:cNvSpPr txBox="1">
              <a:spLocks noChangeArrowheads="1"/>
            </p:cNvSpPr>
            <p:nvPr/>
          </p:nvSpPr>
          <p:spPr bwMode="auto">
            <a:xfrm>
              <a:off x="2957" y="2246"/>
              <a:ext cx="1395" cy="989"/>
            </a:xfrm>
            <a:prstGeom prst="rect">
              <a:avLst/>
            </a:prstGeom>
            <a:solidFill>
              <a:srgbClr val="FFFF66"/>
            </a:solidFill>
            <a:ln w="25560">
              <a:solidFill>
                <a:srgbClr val="167BD6"/>
              </a:solidFill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6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คณะทำงานพัฒนาระบบผลตอบแทน</a:t>
              </a:r>
            </a:p>
            <a:p>
              <a:pPr algn="ctr">
                <a:lnSpc>
                  <a:spcPct val="100000"/>
                </a:lnSpc>
                <a:spcAft>
                  <a:spcPts val="800"/>
                </a:spcAft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6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และคณะทำงานประชาสัมพันธ์ระบบ EVM</a:t>
              </a:r>
            </a:p>
            <a:p>
              <a:pPr algn="ctr">
                <a:lnSpc>
                  <a:spcPct val="100000"/>
                </a:lnSpc>
                <a:spcAft>
                  <a:spcPts val="200"/>
                </a:spcAft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8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รวห. เป็นประธาน</a:t>
              </a:r>
            </a:p>
            <a:p>
              <a:pPr algn="ctr">
                <a:lnSpc>
                  <a:spcPct val="80000"/>
                </a:lnSpc>
                <a:spcAft>
                  <a:spcPts val="200"/>
                </a:spcAft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8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อทบ. เป็นเลขาฯ</a:t>
              </a:r>
            </a:p>
          </p:txBody>
        </p:sp>
        <p:sp>
          <p:nvSpPr>
            <p:cNvPr id="31752" name="Text Box 6"/>
            <p:cNvSpPr txBox="1">
              <a:spLocks noChangeArrowheads="1"/>
            </p:cNvSpPr>
            <p:nvPr/>
          </p:nvSpPr>
          <p:spPr bwMode="auto">
            <a:xfrm>
              <a:off x="4442" y="2246"/>
              <a:ext cx="1215" cy="989"/>
            </a:xfrm>
            <a:prstGeom prst="rect">
              <a:avLst/>
            </a:prstGeom>
            <a:solidFill>
              <a:srgbClr val="FFCCCC"/>
            </a:solidFill>
            <a:ln w="25560">
              <a:solidFill>
                <a:srgbClr val="167BD6"/>
              </a:solidFill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8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คณะทำงานศูนย์ EVM    กฟผ.</a:t>
              </a: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en-GB" sz="1800" b="1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8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ชผน. เป็นประธาน</a:t>
              </a:r>
            </a:p>
            <a:p>
              <a:pPr algn="ctr">
                <a:lnSpc>
                  <a:spcPct val="100000"/>
                </a:lnSpc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1800" b="1">
                  <a:solidFill>
                    <a:srgbClr val="167BD6"/>
                  </a:solidFill>
                  <a:latin typeface="Angsana New" pitchFamily="18" charset="-34"/>
                  <a:cs typeface="Angsana New" pitchFamily="18" charset="-34"/>
                </a:rPr>
                <a:t>อผว. เป็นเลขา</a:t>
              </a:r>
            </a:p>
          </p:txBody>
        </p:sp>
        <p:sp>
          <p:nvSpPr>
            <p:cNvPr id="31753" name="Text Box 7"/>
            <p:cNvSpPr txBox="1">
              <a:spLocks noChangeArrowheads="1"/>
            </p:cNvSpPr>
            <p:nvPr/>
          </p:nvSpPr>
          <p:spPr bwMode="auto">
            <a:xfrm>
              <a:off x="1255" y="1080"/>
              <a:ext cx="945" cy="443"/>
            </a:xfrm>
            <a:prstGeom prst="rect">
              <a:avLst/>
            </a:prstGeom>
            <a:solidFill>
              <a:srgbClr val="CDEFDE"/>
            </a:solidFill>
            <a:ln w="25560">
              <a:solidFill>
                <a:srgbClr val="167BD6"/>
              </a:solidFill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lnSpc>
                  <a:spcPct val="100000"/>
                </a:lnSpc>
                <a:buClr>
                  <a:srgbClr val="09345C"/>
                </a:buClr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2000">
                  <a:solidFill>
                    <a:srgbClr val="09345C"/>
                  </a:solidFill>
                  <a:latin typeface="Angsana New" pitchFamily="18" charset="-34"/>
                  <a:cs typeface="Angsana New" pitchFamily="18" charset="-34"/>
                </a:rPr>
                <a:t>ผวก. เป็นประธาน</a:t>
              </a:r>
            </a:p>
            <a:p>
              <a:pPr>
                <a:lnSpc>
                  <a:spcPct val="100000"/>
                </a:lnSpc>
                <a:buClr>
                  <a:srgbClr val="09345C"/>
                </a:buClr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en-GB" sz="2000">
                  <a:solidFill>
                    <a:srgbClr val="09345C"/>
                  </a:solidFill>
                  <a:latin typeface="Angsana New" pitchFamily="18" charset="-34"/>
                  <a:cs typeface="Angsana New" pitchFamily="18" charset="-34"/>
                </a:rPr>
                <a:t>    ชผน. เป็นเลขาฯ</a:t>
              </a:r>
            </a:p>
          </p:txBody>
        </p:sp>
        <p:sp>
          <p:nvSpPr>
            <p:cNvPr id="31754" name="Line 8"/>
            <p:cNvSpPr>
              <a:spLocks noChangeShapeType="1"/>
            </p:cNvSpPr>
            <p:nvPr/>
          </p:nvSpPr>
          <p:spPr bwMode="auto">
            <a:xfrm>
              <a:off x="708" y="1977"/>
              <a:ext cx="4348" cy="2"/>
            </a:xfrm>
            <a:prstGeom prst="line">
              <a:avLst/>
            </a:prstGeom>
            <a:noFill/>
            <a:ln w="9360">
              <a:solidFill>
                <a:srgbClr val="061E27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1755" name="Line 9"/>
            <p:cNvSpPr>
              <a:spLocks noChangeShapeType="1"/>
            </p:cNvSpPr>
            <p:nvPr/>
          </p:nvSpPr>
          <p:spPr bwMode="auto">
            <a:xfrm flipH="1">
              <a:off x="704" y="1977"/>
              <a:ext cx="5" cy="270"/>
            </a:xfrm>
            <a:prstGeom prst="line">
              <a:avLst/>
            </a:prstGeom>
            <a:noFill/>
            <a:ln w="9360">
              <a:solidFill>
                <a:srgbClr val="09345C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1756" name="Line 10"/>
            <p:cNvSpPr>
              <a:spLocks noChangeShapeType="1"/>
            </p:cNvSpPr>
            <p:nvPr/>
          </p:nvSpPr>
          <p:spPr bwMode="auto">
            <a:xfrm flipH="1">
              <a:off x="3756" y="1977"/>
              <a:ext cx="5" cy="270"/>
            </a:xfrm>
            <a:prstGeom prst="line">
              <a:avLst/>
            </a:prstGeom>
            <a:noFill/>
            <a:ln w="9360">
              <a:solidFill>
                <a:srgbClr val="09345C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1757" name="Line 11"/>
            <p:cNvSpPr>
              <a:spLocks noChangeShapeType="1"/>
            </p:cNvSpPr>
            <p:nvPr/>
          </p:nvSpPr>
          <p:spPr bwMode="auto">
            <a:xfrm flipH="1">
              <a:off x="5054" y="1979"/>
              <a:ext cx="5" cy="270"/>
            </a:xfrm>
            <a:prstGeom prst="line">
              <a:avLst/>
            </a:prstGeom>
            <a:noFill/>
            <a:ln w="9360">
              <a:solidFill>
                <a:srgbClr val="09345C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1758" name="Line 12"/>
            <p:cNvSpPr>
              <a:spLocks noChangeShapeType="1"/>
            </p:cNvSpPr>
            <p:nvPr/>
          </p:nvSpPr>
          <p:spPr bwMode="auto">
            <a:xfrm flipH="1">
              <a:off x="2074" y="1979"/>
              <a:ext cx="5" cy="270"/>
            </a:xfrm>
            <a:prstGeom prst="line">
              <a:avLst/>
            </a:prstGeom>
            <a:noFill/>
            <a:ln w="9360">
              <a:solidFill>
                <a:srgbClr val="09345C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1759" name="Line 13"/>
            <p:cNvSpPr>
              <a:spLocks noChangeShapeType="1"/>
            </p:cNvSpPr>
            <p:nvPr/>
          </p:nvSpPr>
          <p:spPr bwMode="auto">
            <a:xfrm flipH="1">
              <a:off x="3042" y="1754"/>
              <a:ext cx="5" cy="224"/>
            </a:xfrm>
            <a:prstGeom prst="line">
              <a:avLst/>
            </a:prstGeom>
            <a:noFill/>
            <a:ln w="9360">
              <a:solidFill>
                <a:srgbClr val="09345C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31747" name="Rectangle 14"/>
          <p:cNvSpPr>
            <a:spLocks noChangeArrowheads="1"/>
          </p:cNvSpPr>
          <p:nvPr/>
        </p:nvSpPr>
        <p:spPr bwMode="auto">
          <a:xfrm>
            <a:off x="539750" y="247650"/>
            <a:ext cx="8135938" cy="504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Clr>
                <a:srgbClr val="000099"/>
              </a:buClr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3600" b="1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โครงสร้างคณะทำงาน   EVM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/>
          <p:cNvSpPr txBox="1">
            <a:spLocks noChangeArrowheads="1"/>
          </p:cNvSpPr>
          <p:nvPr/>
        </p:nvSpPr>
        <p:spPr bwMode="auto">
          <a:xfrm>
            <a:off x="642938" y="257175"/>
            <a:ext cx="7772400" cy="6397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ct val="100000"/>
              </a:lnSpc>
              <a:buClr>
                <a:srgbClr val="153693"/>
              </a:buClr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3600" b="1">
                <a:solidFill>
                  <a:srgbClr val="153693"/>
                </a:solidFill>
                <a:latin typeface="Angsana New" pitchFamily="18" charset="-34"/>
                <a:cs typeface="Angsana New" pitchFamily="18" charset="-34"/>
              </a:rPr>
              <a:t>การจัดตั้งศูนย์ EVM</a:t>
            </a:r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714375" y="1000125"/>
            <a:ext cx="8143875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3200" b="1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การกำหนดศูนย์ EVM ของ กฟผ. : จัดแบ่งตามโครงสร้างองค์กร</a:t>
            </a:r>
          </a:p>
        </p:txBody>
      </p:sp>
      <p:sp>
        <p:nvSpPr>
          <p:cNvPr id="32772" name="AutoShape 3"/>
          <p:cNvSpPr>
            <a:spLocks noChangeArrowheads="1"/>
          </p:cNvSpPr>
          <p:nvPr/>
        </p:nvSpPr>
        <p:spPr bwMode="auto">
          <a:xfrm>
            <a:off x="3714750" y="1785938"/>
            <a:ext cx="2000250" cy="928687"/>
          </a:xfrm>
          <a:prstGeom prst="flowChartDecision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Verdana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2400" b="1">
                <a:solidFill>
                  <a:srgbClr val="167BD6"/>
                </a:solidFill>
                <a:latin typeface="Verdana" pitchFamily="34" charset="0"/>
                <a:cs typeface="Cordia New" pitchFamily="34" charset="-34"/>
              </a:rPr>
              <a:t>ผู้ว่าการ</a:t>
            </a:r>
          </a:p>
        </p:txBody>
      </p:sp>
      <p:sp>
        <p:nvSpPr>
          <p:cNvPr id="32773" name="AutoShape 4"/>
          <p:cNvSpPr>
            <a:spLocks noChangeArrowheads="1"/>
          </p:cNvSpPr>
          <p:nvPr/>
        </p:nvSpPr>
        <p:spPr bwMode="auto">
          <a:xfrm>
            <a:off x="2143125" y="4000500"/>
            <a:ext cx="857250" cy="1071563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รองผู้ว่าการ นโยบายและแผน 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รวผ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.)</a:t>
            </a:r>
            <a:r>
              <a:rPr lang="ar-SA" sz="1600">
                <a:solidFill>
                  <a:srgbClr val="167BD6"/>
                </a:solidFill>
                <a:latin typeface="Angsana New" pitchFamily="18" charset="-34"/>
                <a:cs typeface="Arial" pitchFamily="34" charset="0"/>
              </a:rPr>
              <a:t>‏</a:t>
            </a:r>
            <a:endParaRPr lang="en-GB" sz="1600">
              <a:solidFill>
                <a:srgbClr val="167BD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774" name="AutoShape 5"/>
          <p:cNvSpPr>
            <a:spLocks noChangeArrowheads="1"/>
          </p:cNvSpPr>
          <p:nvPr/>
        </p:nvSpPr>
        <p:spPr bwMode="auto">
          <a:xfrm>
            <a:off x="3143250" y="4000500"/>
            <a:ext cx="857250" cy="1071563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รองผู้ว่าการ บริหาร 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รวห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.)</a:t>
            </a:r>
            <a:r>
              <a:rPr lang="ar-SA" sz="1600">
                <a:solidFill>
                  <a:srgbClr val="167BD6"/>
                </a:solidFill>
                <a:latin typeface="Angsana New" pitchFamily="18" charset="-34"/>
                <a:cs typeface="Arial" pitchFamily="34" charset="0"/>
              </a:rPr>
              <a:t>‏</a:t>
            </a:r>
            <a:endParaRPr lang="en-GB" sz="1600">
              <a:solidFill>
                <a:srgbClr val="167BD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775" name="AutoShape 6"/>
          <p:cNvSpPr>
            <a:spLocks noChangeArrowheads="1"/>
          </p:cNvSpPr>
          <p:nvPr/>
        </p:nvSpPr>
        <p:spPr bwMode="auto">
          <a:xfrm>
            <a:off x="4143375" y="4000500"/>
            <a:ext cx="857250" cy="1071563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รองผู้ว่าการ พัฒนา 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รวพ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.)</a:t>
            </a:r>
            <a:r>
              <a:rPr lang="ar-SA" sz="1600">
                <a:solidFill>
                  <a:srgbClr val="167BD6"/>
                </a:solidFill>
                <a:latin typeface="Angsana New" pitchFamily="18" charset="-34"/>
                <a:cs typeface="Arial" pitchFamily="34" charset="0"/>
              </a:rPr>
              <a:t>‏</a:t>
            </a:r>
            <a:endParaRPr lang="en-GB" sz="1600">
              <a:solidFill>
                <a:srgbClr val="167BD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776" name="AutoShape 7"/>
          <p:cNvSpPr>
            <a:spLocks noChangeArrowheads="1"/>
          </p:cNvSpPr>
          <p:nvPr/>
        </p:nvSpPr>
        <p:spPr bwMode="auto">
          <a:xfrm>
            <a:off x="5143500" y="4000500"/>
            <a:ext cx="857250" cy="1071563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รองผู้ว่าการ ผลิตไฟฟ้า 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รวฟ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.)</a:t>
            </a:r>
            <a:r>
              <a:rPr lang="ar-SA" sz="1600">
                <a:solidFill>
                  <a:srgbClr val="167BD6"/>
                </a:solidFill>
                <a:latin typeface="Angsana New" pitchFamily="18" charset="-34"/>
                <a:cs typeface="Arial" pitchFamily="34" charset="0"/>
              </a:rPr>
              <a:t>‏</a:t>
            </a:r>
            <a:endParaRPr lang="en-GB" sz="1600">
              <a:solidFill>
                <a:srgbClr val="167BD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777" name="AutoShape 8"/>
          <p:cNvSpPr>
            <a:spLocks noChangeArrowheads="1"/>
          </p:cNvSpPr>
          <p:nvPr/>
        </p:nvSpPr>
        <p:spPr bwMode="auto">
          <a:xfrm>
            <a:off x="6143625" y="4000500"/>
            <a:ext cx="857250" cy="1071563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รองผู้ว่าการ เชื้อเพลิง 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รวช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.)</a:t>
            </a:r>
            <a:r>
              <a:rPr lang="ar-SA" sz="1600">
                <a:solidFill>
                  <a:srgbClr val="167BD6"/>
                </a:solidFill>
                <a:latin typeface="Angsana New" pitchFamily="18" charset="-34"/>
                <a:cs typeface="Arial" pitchFamily="34" charset="0"/>
              </a:rPr>
              <a:t>‏</a:t>
            </a:r>
            <a:endParaRPr lang="en-GB" sz="1600">
              <a:solidFill>
                <a:srgbClr val="167BD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778" name="AutoShape 9"/>
          <p:cNvSpPr>
            <a:spLocks noChangeArrowheads="1"/>
          </p:cNvSpPr>
          <p:nvPr/>
        </p:nvSpPr>
        <p:spPr bwMode="auto">
          <a:xfrm>
            <a:off x="7143750" y="4000500"/>
            <a:ext cx="857250" cy="1071563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รองผู้ว่าการ ระบบส่ง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รวส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.)</a:t>
            </a:r>
            <a:r>
              <a:rPr lang="ar-SA" sz="1600">
                <a:solidFill>
                  <a:srgbClr val="167BD6"/>
                </a:solidFill>
                <a:latin typeface="Angsana New" pitchFamily="18" charset="-34"/>
                <a:cs typeface="Arial" pitchFamily="34" charset="0"/>
              </a:rPr>
              <a:t>‏</a:t>
            </a:r>
            <a:endParaRPr lang="en-GB" sz="1600">
              <a:solidFill>
                <a:srgbClr val="167BD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779" name="AutoShape 10"/>
          <p:cNvSpPr>
            <a:spLocks noChangeArrowheads="1"/>
          </p:cNvSpPr>
          <p:nvPr/>
        </p:nvSpPr>
        <p:spPr bwMode="auto">
          <a:xfrm>
            <a:off x="8143875" y="4000500"/>
            <a:ext cx="857250" cy="1143000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75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รองผู้ว่าการกิจการสังคมและสิ่งแวดล้อม 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รวค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.)</a:t>
            </a:r>
            <a:r>
              <a:rPr lang="ar-SA" sz="1600">
                <a:solidFill>
                  <a:srgbClr val="167BD6"/>
                </a:solidFill>
                <a:latin typeface="Angsana New" pitchFamily="18" charset="-34"/>
                <a:cs typeface="Arial" pitchFamily="34" charset="0"/>
              </a:rPr>
              <a:t>‏</a:t>
            </a:r>
            <a:endParaRPr lang="en-GB" sz="1600">
              <a:solidFill>
                <a:srgbClr val="167BD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780" name="AutoShape 11"/>
          <p:cNvSpPr>
            <a:spLocks noChangeArrowheads="1"/>
          </p:cNvSpPr>
          <p:nvPr/>
        </p:nvSpPr>
        <p:spPr bwMode="auto">
          <a:xfrm>
            <a:off x="1143000" y="4000500"/>
            <a:ext cx="857250" cy="1071563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sz="1600">
              <a:solidFill>
                <a:srgbClr val="167BD6"/>
              </a:solidFill>
              <a:latin typeface="Angsana New" pitchFamily="18" charset="-34"/>
              <a:cs typeface="Angsana New" pitchFamily="18" charset="-34"/>
            </a:endParaRPr>
          </a:p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รองผู้ว่าการบัญชีและการเงิน 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รวบ</a:t>
            </a: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.)</a:t>
            </a:r>
            <a:r>
              <a:rPr lang="ar-SA" sz="1600">
                <a:solidFill>
                  <a:srgbClr val="167BD6"/>
                </a:solidFill>
                <a:latin typeface="Angsana New" pitchFamily="18" charset="-34"/>
                <a:cs typeface="Arial" pitchFamily="34" charset="0"/>
              </a:rPr>
              <a:t>‏</a:t>
            </a:r>
            <a:endParaRPr lang="en-GB" sz="1600">
              <a:solidFill>
                <a:srgbClr val="167BD6"/>
              </a:solidFill>
              <a:latin typeface="Angsana New" pitchFamily="18" charset="-34"/>
              <a:cs typeface="Angsana New" pitchFamily="18" charset="-34"/>
            </a:endParaRPr>
          </a:p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sz="1600">
              <a:solidFill>
                <a:srgbClr val="167BD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781" name="AutoShape 12"/>
          <p:cNvSpPr>
            <a:spLocks noChangeArrowheads="1"/>
          </p:cNvSpPr>
          <p:nvPr/>
        </p:nvSpPr>
        <p:spPr bwMode="auto">
          <a:xfrm>
            <a:off x="142875" y="4000500"/>
            <a:ext cx="857250" cy="1071563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หน่วยงานขึ้นตรง ผวก.</a:t>
            </a:r>
          </a:p>
        </p:txBody>
      </p:sp>
      <p:sp>
        <p:nvSpPr>
          <p:cNvPr id="32782" name="AutoShape 13"/>
          <p:cNvSpPr>
            <a:spLocks noChangeArrowheads="1"/>
          </p:cNvSpPr>
          <p:nvPr/>
        </p:nvSpPr>
        <p:spPr bwMode="auto">
          <a:xfrm>
            <a:off x="214313" y="5786438"/>
            <a:ext cx="1428750" cy="785812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ศูนย์ EVM สายงาน รวบ. และหน่วยงาน ขึ้นตรง ผวก.</a:t>
            </a:r>
          </a:p>
        </p:txBody>
      </p:sp>
      <p:sp>
        <p:nvSpPr>
          <p:cNvPr id="32783" name="AutoShape 14"/>
          <p:cNvSpPr>
            <a:spLocks noChangeArrowheads="1"/>
          </p:cNvSpPr>
          <p:nvPr/>
        </p:nvSpPr>
        <p:spPr bwMode="auto">
          <a:xfrm>
            <a:off x="2143125" y="5786438"/>
            <a:ext cx="857250" cy="785812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ศูนย์ EVM สายงาน</a:t>
            </a:r>
          </a:p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 รวผ.</a:t>
            </a:r>
          </a:p>
        </p:txBody>
      </p:sp>
      <p:sp>
        <p:nvSpPr>
          <p:cNvPr id="32784" name="AutoShape 15"/>
          <p:cNvSpPr>
            <a:spLocks noChangeArrowheads="1"/>
          </p:cNvSpPr>
          <p:nvPr/>
        </p:nvSpPr>
        <p:spPr bwMode="auto">
          <a:xfrm>
            <a:off x="3143250" y="5786438"/>
            <a:ext cx="857250" cy="785812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ศูนย์ EVM สายงาน</a:t>
            </a:r>
          </a:p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 รวห.</a:t>
            </a:r>
          </a:p>
        </p:txBody>
      </p:sp>
      <p:sp>
        <p:nvSpPr>
          <p:cNvPr id="32785" name="AutoShape 16"/>
          <p:cNvSpPr>
            <a:spLocks noChangeArrowheads="1"/>
          </p:cNvSpPr>
          <p:nvPr/>
        </p:nvSpPr>
        <p:spPr bwMode="auto">
          <a:xfrm>
            <a:off x="4143375" y="5786438"/>
            <a:ext cx="857250" cy="785812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ศูนย์ EVM สายงาน</a:t>
            </a:r>
          </a:p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 รวพ.</a:t>
            </a:r>
          </a:p>
        </p:txBody>
      </p:sp>
      <p:sp>
        <p:nvSpPr>
          <p:cNvPr id="32786" name="AutoShape 17"/>
          <p:cNvSpPr>
            <a:spLocks noChangeArrowheads="1"/>
          </p:cNvSpPr>
          <p:nvPr/>
        </p:nvSpPr>
        <p:spPr bwMode="auto">
          <a:xfrm>
            <a:off x="5143500" y="5786438"/>
            <a:ext cx="857250" cy="785812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ศูนย์ EVM สายงาน</a:t>
            </a:r>
          </a:p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 รวฟ.</a:t>
            </a:r>
          </a:p>
        </p:txBody>
      </p:sp>
      <p:sp>
        <p:nvSpPr>
          <p:cNvPr id="32787" name="AutoShape 18"/>
          <p:cNvSpPr>
            <a:spLocks noChangeArrowheads="1"/>
          </p:cNvSpPr>
          <p:nvPr/>
        </p:nvSpPr>
        <p:spPr bwMode="auto">
          <a:xfrm>
            <a:off x="6143625" y="5786438"/>
            <a:ext cx="857250" cy="785812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ศูนย์ EVM สายงาน</a:t>
            </a:r>
          </a:p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 รวช.</a:t>
            </a:r>
          </a:p>
        </p:txBody>
      </p:sp>
      <p:sp>
        <p:nvSpPr>
          <p:cNvPr id="32788" name="AutoShape 19"/>
          <p:cNvSpPr>
            <a:spLocks noChangeArrowheads="1"/>
          </p:cNvSpPr>
          <p:nvPr/>
        </p:nvSpPr>
        <p:spPr bwMode="auto">
          <a:xfrm>
            <a:off x="7143750" y="5786438"/>
            <a:ext cx="857250" cy="785812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ศูนย์ EVM สายงาน</a:t>
            </a:r>
          </a:p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 รวส.</a:t>
            </a:r>
          </a:p>
        </p:txBody>
      </p:sp>
      <p:sp>
        <p:nvSpPr>
          <p:cNvPr id="32789" name="AutoShape 20"/>
          <p:cNvSpPr>
            <a:spLocks noChangeArrowheads="1"/>
          </p:cNvSpPr>
          <p:nvPr/>
        </p:nvSpPr>
        <p:spPr bwMode="auto">
          <a:xfrm>
            <a:off x="8143875" y="5786438"/>
            <a:ext cx="857250" cy="785812"/>
          </a:xfrm>
          <a:prstGeom prst="flowChartProcess">
            <a:avLst/>
          </a:prstGeom>
          <a:solidFill>
            <a:srgbClr val="FFFFFF"/>
          </a:solidFill>
          <a:ln w="25560">
            <a:solidFill>
              <a:srgbClr val="167BD6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ศูนย์ EVM สายงาน</a:t>
            </a:r>
          </a:p>
          <a:p>
            <a:pPr algn="ctr">
              <a:lnSpc>
                <a:spcPct val="100000"/>
              </a:lnSpc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60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 รวค.</a:t>
            </a:r>
          </a:p>
        </p:txBody>
      </p:sp>
      <p:sp>
        <p:nvSpPr>
          <p:cNvPr id="32790" name="AutoShape 21"/>
          <p:cNvSpPr>
            <a:spLocks noChangeArrowheads="1"/>
          </p:cNvSpPr>
          <p:nvPr/>
        </p:nvSpPr>
        <p:spPr bwMode="auto">
          <a:xfrm>
            <a:off x="928688" y="5286375"/>
            <a:ext cx="214312" cy="2857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6DAF2"/>
          </a:solidFill>
          <a:ln w="25560">
            <a:solidFill>
              <a:srgbClr val="6DA0B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91" name="AutoShape 22"/>
          <p:cNvSpPr>
            <a:spLocks noChangeArrowheads="1"/>
          </p:cNvSpPr>
          <p:nvPr/>
        </p:nvSpPr>
        <p:spPr bwMode="auto">
          <a:xfrm>
            <a:off x="2428875" y="5286375"/>
            <a:ext cx="214313" cy="2857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6DAF2"/>
          </a:solidFill>
          <a:ln w="25560">
            <a:solidFill>
              <a:srgbClr val="6DA0B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92" name="AutoShape 23"/>
          <p:cNvSpPr>
            <a:spLocks noChangeArrowheads="1"/>
          </p:cNvSpPr>
          <p:nvPr/>
        </p:nvSpPr>
        <p:spPr bwMode="auto">
          <a:xfrm>
            <a:off x="7500938" y="5286375"/>
            <a:ext cx="214312" cy="2857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6DAF2"/>
          </a:solidFill>
          <a:ln w="25560">
            <a:solidFill>
              <a:srgbClr val="6DA0B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93" name="AutoShape 24"/>
          <p:cNvSpPr>
            <a:spLocks noChangeArrowheads="1"/>
          </p:cNvSpPr>
          <p:nvPr/>
        </p:nvSpPr>
        <p:spPr bwMode="auto">
          <a:xfrm>
            <a:off x="6500813" y="5286375"/>
            <a:ext cx="214312" cy="2857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6DAF2"/>
          </a:solidFill>
          <a:ln w="25560">
            <a:solidFill>
              <a:srgbClr val="6DA0B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94" name="AutoShape 25"/>
          <p:cNvSpPr>
            <a:spLocks noChangeArrowheads="1"/>
          </p:cNvSpPr>
          <p:nvPr/>
        </p:nvSpPr>
        <p:spPr bwMode="auto">
          <a:xfrm>
            <a:off x="5429250" y="5286375"/>
            <a:ext cx="214313" cy="2857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6DAF2"/>
          </a:solidFill>
          <a:ln w="25560">
            <a:solidFill>
              <a:srgbClr val="6DA0B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95" name="AutoShape 26"/>
          <p:cNvSpPr>
            <a:spLocks noChangeArrowheads="1"/>
          </p:cNvSpPr>
          <p:nvPr/>
        </p:nvSpPr>
        <p:spPr bwMode="auto">
          <a:xfrm>
            <a:off x="4429125" y="5286375"/>
            <a:ext cx="214313" cy="2857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6DAF2"/>
          </a:solidFill>
          <a:ln w="25560">
            <a:solidFill>
              <a:srgbClr val="6DA0B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96" name="AutoShape 27"/>
          <p:cNvSpPr>
            <a:spLocks noChangeArrowheads="1"/>
          </p:cNvSpPr>
          <p:nvPr/>
        </p:nvSpPr>
        <p:spPr bwMode="auto">
          <a:xfrm>
            <a:off x="3500438" y="5286375"/>
            <a:ext cx="214312" cy="2857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6DAF2"/>
          </a:solidFill>
          <a:ln w="25560">
            <a:solidFill>
              <a:srgbClr val="6DA0B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97" name="AutoShape 28"/>
          <p:cNvSpPr>
            <a:spLocks noChangeArrowheads="1"/>
          </p:cNvSpPr>
          <p:nvPr/>
        </p:nvSpPr>
        <p:spPr bwMode="auto">
          <a:xfrm>
            <a:off x="8501063" y="5286375"/>
            <a:ext cx="214312" cy="2857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6DAF2"/>
          </a:solidFill>
          <a:ln w="25560">
            <a:solidFill>
              <a:srgbClr val="6DA0B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2798" name="Line 29"/>
          <p:cNvSpPr>
            <a:spLocks noChangeShapeType="1"/>
          </p:cNvSpPr>
          <p:nvPr/>
        </p:nvSpPr>
        <p:spPr bwMode="auto">
          <a:xfrm flipH="1">
            <a:off x="4711700" y="2714625"/>
            <a:ext cx="7938" cy="1287463"/>
          </a:xfrm>
          <a:prstGeom prst="line">
            <a:avLst/>
          </a:prstGeom>
          <a:noFill/>
          <a:ln w="3240">
            <a:solidFill>
              <a:srgbClr val="167BD6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2799" name="Line 30"/>
          <p:cNvSpPr>
            <a:spLocks noChangeShapeType="1"/>
          </p:cNvSpPr>
          <p:nvPr/>
        </p:nvSpPr>
        <p:spPr bwMode="auto">
          <a:xfrm flipV="1">
            <a:off x="569913" y="3713163"/>
            <a:ext cx="1587" cy="292100"/>
          </a:xfrm>
          <a:prstGeom prst="line">
            <a:avLst/>
          </a:prstGeom>
          <a:noFill/>
          <a:ln w="9360">
            <a:solidFill>
              <a:srgbClr val="167BD6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2800" name="Line 31"/>
          <p:cNvSpPr>
            <a:spLocks noChangeShapeType="1"/>
          </p:cNvSpPr>
          <p:nvPr/>
        </p:nvSpPr>
        <p:spPr bwMode="auto">
          <a:xfrm>
            <a:off x="571500" y="3714750"/>
            <a:ext cx="8001000" cy="1588"/>
          </a:xfrm>
          <a:prstGeom prst="line">
            <a:avLst/>
          </a:prstGeom>
          <a:noFill/>
          <a:ln w="9360">
            <a:solidFill>
              <a:srgbClr val="167BD6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2801" name="Line 32"/>
          <p:cNvSpPr>
            <a:spLocks noChangeShapeType="1"/>
          </p:cNvSpPr>
          <p:nvPr/>
        </p:nvSpPr>
        <p:spPr bwMode="auto">
          <a:xfrm flipH="1">
            <a:off x="8569325" y="3716338"/>
            <a:ext cx="7938" cy="285750"/>
          </a:xfrm>
          <a:prstGeom prst="line">
            <a:avLst/>
          </a:prstGeom>
          <a:noFill/>
          <a:ln w="9360">
            <a:solidFill>
              <a:srgbClr val="167BD6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2802" name="Line 33"/>
          <p:cNvSpPr>
            <a:spLocks noChangeShapeType="1"/>
          </p:cNvSpPr>
          <p:nvPr/>
        </p:nvSpPr>
        <p:spPr bwMode="auto">
          <a:xfrm flipH="1">
            <a:off x="1566863" y="3716338"/>
            <a:ext cx="7937" cy="285750"/>
          </a:xfrm>
          <a:prstGeom prst="line">
            <a:avLst/>
          </a:prstGeom>
          <a:noFill/>
          <a:ln w="9360">
            <a:solidFill>
              <a:srgbClr val="167BD6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2803" name="Line 34"/>
          <p:cNvSpPr>
            <a:spLocks noChangeShapeType="1"/>
          </p:cNvSpPr>
          <p:nvPr/>
        </p:nvSpPr>
        <p:spPr bwMode="auto">
          <a:xfrm flipH="1">
            <a:off x="2566988" y="3716338"/>
            <a:ext cx="7937" cy="285750"/>
          </a:xfrm>
          <a:prstGeom prst="line">
            <a:avLst/>
          </a:prstGeom>
          <a:noFill/>
          <a:ln w="9360">
            <a:solidFill>
              <a:srgbClr val="167BD6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2804" name="Line 35"/>
          <p:cNvSpPr>
            <a:spLocks noChangeShapeType="1"/>
          </p:cNvSpPr>
          <p:nvPr/>
        </p:nvSpPr>
        <p:spPr bwMode="auto">
          <a:xfrm flipH="1">
            <a:off x="3567113" y="3716338"/>
            <a:ext cx="7937" cy="285750"/>
          </a:xfrm>
          <a:prstGeom prst="line">
            <a:avLst/>
          </a:prstGeom>
          <a:noFill/>
          <a:ln w="9360">
            <a:solidFill>
              <a:srgbClr val="167BD6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2805" name="Line 36"/>
          <p:cNvSpPr>
            <a:spLocks noChangeShapeType="1"/>
          </p:cNvSpPr>
          <p:nvPr/>
        </p:nvSpPr>
        <p:spPr bwMode="auto">
          <a:xfrm flipH="1">
            <a:off x="6569075" y="3716338"/>
            <a:ext cx="7938" cy="285750"/>
          </a:xfrm>
          <a:prstGeom prst="line">
            <a:avLst/>
          </a:prstGeom>
          <a:noFill/>
          <a:ln w="9360">
            <a:solidFill>
              <a:srgbClr val="167BD6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2806" name="Line 37"/>
          <p:cNvSpPr>
            <a:spLocks noChangeShapeType="1"/>
          </p:cNvSpPr>
          <p:nvPr/>
        </p:nvSpPr>
        <p:spPr bwMode="auto">
          <a:xfrm flipH="1">
            <a:off x="7569200" y="3716338"/>
            <a:ext cx="7938" cy="285750"/>
          </a:xfrm>
          <a:prstGeom prst="line">
            <a:avLst/>
          </a:prstGeom>
          <a:noFill/>
          <a:ln w="9360">
            <a:solidFill>
              <a:srgbClr val="167BD6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2807" name="Line 38"/>
          <p:cNvSpPr>
            <a:spLocks noChangeShapeType="1"/>
          </p:cNvSpPr>
          <p:nvPr/>
        </p:nvSpPr>
        <p:spPr bwMode="auto">
          <a:xfrm flipH="1">
            <a:off x="5568950" y="3716338"/>
            <a:ext cx="7938" cy="285750"/>
          </a:xfrm>
          <a:prstGeom prst="line">
            <a:avLst/>
          </a:prstGeom>
          <a:noFill/>
          <a:ln w="9360">
            <a:solidFill>
              <a:srgbClr val="167BD6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45250" name="AutoShape 2"/>
          <p:cNvCxnSpPr>
            <a:cxnSpLocks noChangeShapeType="1"/>
            <a:stCxn id="5045253" idx="3"/>
            <a:endCxn id="5045255" idx="1"/>
          </p:cNvCxnSpPr>
          <p:nvPr/>
        </p:nvCxnSpPr>
        <p:spPr bwMode="auto">
          <a:xfrm>
            <a:off x="3727939" y="4532313"/>
            <a:ext cx="275492" cy="4762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51" name="AutoShape 3"/>
          <p:cNvCxnSpPr>
            <a:cxnSpLocks noChangeShapeType="1"/>
            <a:stCxn id="5045253" idx="3"/>
            <a:endCxn id="5045256" idx="1"/>
          </p:cNvCxnSpPr>
          <p:nvPr/>
        </p:nvCxnSpPr>
        <p:spPr bwMode="auto">
          <a:xfrm>
            <a:off x="3727939" y="4532313"/>
            <a:ext cx="275492" cy="336550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52" name="AutoShape 4"/>
          <p:cNvCxnSpPr>
            <a:cxnSpLocks noChangeShapeType="1"/>
            <a:stCxn id="5045253" idx="3"/>
            <a:endCxn id="5045257" idx="1"/>
          </p:cNvCxnSpPr>
          <p:nvPr/>
        </p:nvCxnSpPr>
        <p:spPr bwMode="auto">
          <a:xfrm flipV="1">
            <a:off x="3727939" y="4219575"/>
            <a:ext cx="275492" cy="312738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253" name="Rectangle 5"/>
          <p:cNvSpPr>
            <a:spLocks noChangeArrowheads="1"/>
          </p:cNvSpPr>
          <p:nvPr/>
        </p:nvSpPr>
        <p:spPr bwMode="auto">
          <a:xfrm>
            <a:off x="3635620" y="4481513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54" name="Rectangle 6"/>
          <p:cNvSpPr>
            <a:spLocks noChangeArrowheads="1"/>
          </p:cNvSpPr>
          <p:nvPr/>
        </p:nvSpPr>
        <p:spPr bwMode="auto">
          <a:xfrm>
            <a:off x="3635620" y="4481513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55" name="Rectangle 7"/>
          <p:cNvSpPr>
            <a:spLocks noChangeArrowheads="1"/>
          </p:cNvSpPr>
          <p:nvPr/>
        </p:nvSpPr>
        <p:spPr bwMode="auto">
          <a:xfrm>
            <a:off x="4016620" y="448627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56" name="Rectangle 8"/>
          <p:cNvSpPr>
            <a:spLocks noChangeArrowheads="1"/>
          </p:cNvSpPr>
          <p:nvPr/>
        </p:nvSpPr>
        <p:spPr bwMode="auto">
          <a:xfrm>
            <a:off x="4016620" y="4818063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57" name="Rectangle 9"/>
          <p:cNvSpPr>
            <a:spLocks noChangeArrowheads="1"/>
          </p:cNvSpPr>
          <p:nvPr/>
        </p:nvSpPr>
        <p:spPr bwMode="auto">
          <a:xfrm>
            <a:off x="4016620" y="416877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cxnSp>
        <p:nvCxnSpPr>
          <p:cNvPr id="5045258" name="AutoShape 10"/>
          <p:cNvCxnSpPr>
            <a:cxnSpLocks noChangeShapeType="1"/>
            <a:stCxn id="5045259" idx="3"/>
            <a:endCxn id="5045262" idx="1"/>
          </p:cNvCxnSpPr>
          <p:nvPr/>
        </p:nvCxnSpPr>
        <p:spPr bwMode="auto">
          <a:xfrm flipV="1">
            <a:off x="7193574" y="3597275"/>
            <a:ext cx="290146" cy="482600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259" name="Rectangle 11"/>
          <p:cNvSpPr>
            <a:spLocks noChangeArrowheads="1"/>
          </p:cNvSpPr>
          <p:nvPr/>
        </p:nvSpPr>
        <p:spPr bwMode="auto">
          <a:xfrm>
            <a:off x="7099789" y="4029075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60" name="Rectangle 12"/>
          <p:cNvSpPr>
            <a:spLocks noChangeArrowheads="1"/>
          </p:cNvSpPr>
          <p:nvPr/>
        </p:nvSpPr>
        <p:spPr bwMode="auto">
          <a:xfrm>
            <a:off x="7496908" y="385127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61" name="Rectangle 13"/>
          <p:cNvSpPr>
            <a:spLocks noChangeArrowheads="1"/>
          </p:cNvSpPr>
          <p:nvPr/>
        </p:nvSpPr>
        <p:spPr bwMode="auto">
          <a:xfrm>
            <a:off x="7496908" y="4141788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62" name="Rectangle 14"/>
          <p:cNvSpPr>
            <a:spLocks noChangeArrowheads="1"/>
          </p:cNvSpPr>
          <p:nvPr/>
        </p:nvSpPr>
        <p:spPr bwMode="auto">
          <a:xfrm>
            <a:off x="7496908" y="354647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63" name="Rectangle 15"/>
          <p:cNvSpPr>
            <a:spLocks noChangeArrowheads="1"/>
          </p:cNvSpPr>
          <p:nvPr/>
        </p:nvSpPr>
        <p:spPr bwMode="auto">
          <a:xfrm>
            <a:off x="7496908" y="260667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64" name="Rectangle 16"/>
          <p:cNvSpPr>
            <a:spLocks noChangeArrowheads="1"/>
          </p:cNvSpPr>
          <p:nvPr/>
        </p:nvSpPr>
        <p:spPr bwMode="auto">
          <a:xfrm>
            <a:off x="7099789" y="2454275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cxnSp>
        <p:nvCxnSpPr>
          <p:cNvPr id="5045265" name="AutoShape 17"/>
          <p:cNvCxnSpPr>
            <a:cxnSpLocks noChangeShapeType="1"/>
            <a:stCxn id="5045259" idx="3"/>
            <a:endCxn id="5045261" idx="1"/>
          </p:cNvCxnSpPr>
          <p:nvPr/>
        </p:nvCxnSpPr>
        <p:spPr bwMode="auto">
          <a:xfrm>
            <a:off x="7193574" y="4079875"/>
            <a:ext cx="290146" cy="112713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66" name="AutoShape 18"/>
          <p:cNvCxnSpPr>
            <a:cxnSpLocks noChangeShapeType="1"/>
            <a:stCxn id="5045259" idx="3"/>
            <a:endCxn id="5045260" idx="1"/>
          </p:cNvCxnSpPr>
          <p:nvPr/>
        </p:nvCxnSpPr>
        <p:spPr bwMode="auto">
          <a:xfrm flipV="1">
            <a:off x="7193574" y="3902075"/>
            <a:ext cx="290146" cy="177800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267" name="Rectangle 19"/>
          <p:cNvSpPr>
            <a:spLocks noChangeArrowheads="1"/>
          </p:cNvSpPr>
          <p:nvPr/>
        </p:nvSpPr>
        <p:spPr bwMode="auto">
          <a:xfrm>
            <a:off x="7496908" y="2300288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cxnSp>
        <p:nvCxnSpPr>
          <p:cNvPr id="5045268" name="AutoShape 20"/>
          <p:cNvCxnSpPr>
            <a:cxnSpLocks noChangeShapeType="1"/>
            <a:stCxn id="5045264" idx="3"/>
            <a:endCxn id="5045267" idx="1"/>
          </p:cNvCxnSpPr>
          <p:nvPr/>
        </p:nvCxnSpPr>
        <p:spPr bwMode="auto">
          <a:xfrm flipV="1">
            <a:off x="7193574" y="2351089"/>
            <a:ext cx="290146" cy="153987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269" name="Rectangle 21"/>
          <p:cNvSpPr>
            <a:spLocks noChangeArrowheads="1"/>
          </p:cNvSpPr>
          <p:nvPr/>
        </p:nvSpPr>
        <p:spPr bwMode="auto">
          <a:xfrm>
            <a:off x="7496908" y="2617788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cxnSp>
        <p:nvCxnSpPr>
          <p:cNvPr id="5045270" name="AutoShape 22"/>
          <p:cNvCxnSpPr>
            <a:cxnSpLocks noChangeShapeType="1"/>
            <a:stCxn id="5045264" idx="3"/>
            <a:endCxn id="5045263" idx="1"/>
          </p:cNvCxnSpPr>
          <p:nvPr/>
        </p:nvCxnSpPr>
        <p:spPr bwMode="auto">
          <a:xfrm>
            <a:off x="7193574" y="2505075"/>
            <a:ext cx="290146" cy="152400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271" name="Rectangle 23"/>
          <p:cNvSpPr>
            <a:spLocks noChangeArrowheads="1"/>
          </p:cNvSpPr>
          <p:nvPr/>
        </p:nvSpPr>
        <p:spPr bwMode="auto">
          <a:xfrm>
            <a:off x="3635620" y="324802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72" name="Rectangle 24"/>
          <p:cNvSpPr>
            <a:spLocks noChangeArrowheads="1"/>
          </p:cNvSpPr>
          <p:nvPr/>
        </p:nvSpPr>
        <p:spPr bwMode="auto">
          <a:xfrm>
            <a:off x="3635620" y="3689350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73" name="Rectangle 25"/>
          <p:cNvSpPr>
            <a:spLocks noChangeArrowheads="1"/>
          </p:cNvSpPr>
          <p:nvPr/>
        </p:nvSpPr>
        <p:spPr bwMode="auto">
          <a:xfrm>
            <a:off x="4016620" y="3198813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74" name="Rectangle 26"/>
          <p:cNvSpPr>
            <a:spLocks noChangeArrowheads="1"/>
          </p:cNvSpPr>
          <p:nvPr/>
        </p:nvSpPr>
        <p:spPr bwMode="auto">
          <a:xfrm>
            <a:off x="4016620" y="3498850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cxnSp>
        <p:nvCxnSpPr>
          <p:cNvPr id="5045275" name="AutoShape 27"/>
          <p:cNvCxnSpPr>
            <a:cxnSpLocks noChangeShapeType="1"/>
            <a:stCxn id="5045283" idx="3"/>
            <a:endCxn id="5045278" idx="1"/>
          </p:cNvCxnSpPr>
          <p:nvPr/>
        </p:nvCxnSpPr>
        <p:spPr bwMode="auto">
          <a:xfrm flipV="1">
            <a:off x="3727939" y="5238750"/>
            <a:ext cx="274027" cy="293688"/>
          </a:xfrm>
          <a:prstGeom prst="bentConnector3">
            <a:avLst>
              <a:gd name="adj1" fmla="val 49731"/>
            </a:avLst>
          </a:prstGeom>
          <a:noFill/>
          <a:ln w="19050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76" name="AutoShape 28"/>
          <p:cNvCxnSpPr>
            <a:cxnSpLocks noChangeShapeType="1"/>
            <a:stCxn id="5045283" idx="3"/>
            <a:endCxn id="5045279" idx="1"/>
          </p:cNvCxnSpPr>
          <p:nvPr/>
        </p:nvCxnSpPr>
        <p:spPr bwMode="auto">
          <a:xfrm>
            <a:off x="3727939" y="5532439"/>
            <a:ext cx="274027" cy="1587"/>
          </a:xfrm>
          <a:prstGeom prst="bentConnector3">
            <a:avLst>
              <a:gd name="adj1" fmla="val 49731"/>
            </a:avLst>
          </a:prstGeom>
          <a:noFill/>
          <a:ln w="19050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77" name="AutoShape 29"/>
          <p:cNvCxnSpPr>
            <a:cxnSpLocks noChangeShapeType="1"/>
            <a:stCxn id="5045283" idx="3"/>
            <a:endCxn id="5045280" idx="1"/>
          </p:cNvCxnSpPr>
          <p:nvPr/>
        </p:nvCxnSpPr>
        <p:spPr bwMode="auto">
          <a:xfrm>
            <a:off x="3727939" y="5532438"/>
            <a:ext cx="274027" cy="284162"/>
          </a:xfrm>
          <a:prstGeom prst="bentConnector3">
            <a:avLst>
              <a:gd name="adj1" fmla="val 49731"/>
            </a:avLst>
          </a:prstGeom>
          <a:noFill/>
          <a:ln w="19050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278" name="Rectangle 30"/>
          <p:cNvSpPr>
            <a:spLocks noChangeArrowheads="1"/>
          </p:cNvSpPr>
          <p:nvPr/>
        </p:nvSpPr>
        <p:spPr bwMode="auto">
          <a:xfrm>
            <a:off x="4015154" y="5187950"/>
            <a:ext cx="80597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79" name="Rectangle 31"/>
          <p:cNvSpPr>
            <a:spLocks noChangeArrowheads="1"/>
          </p:cNvSpPr>
          <p:nvPr/>
        </p:nvSpPr>
        <p:spPr bwMode="auto">
          <a:xfrm>
            <a:off x="4015154" y="5483225"/>
            <a:ext cx="80597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80" name="Rectangle 32"/>
          <p:cNvSpPr>
            <a:spLocks noChangeArrowheads="1"/>
          </p:cNvSpPr>
          <p:nvPr/>
        </p:nvSpPr>
        <p:spPr bwMode="auto">
          <a:xfrm>
            <a:off x="4015154" y="5765800"/>
            <a:ext cx="80597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81" name="Rectangle 33"/>
          <p:cNvSpPr>
            <a:spLocks noChangeArrowheads="1"/>
          </p:cNvSpPr>
          <p:nvPr/>
        </p:nvSpPr>
        <p:spPr bwMode="auto">
          <a:xfrm>
            <a:off x="4016620" y="380682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82" name="Rectangle 34"/>
          <p:cNvSpPr>
            <a:spLocks noChangeArrowheads="1"/>
          </p:cNvSpPr>
          <p:nvPr/>
        </p:nvSpPr>
        <p:spPr bwMode="auto">
          <a:xfrm>
            <a:off x="4016620" y="380682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83" name="Rectangle 35"/>
          <p:cNvSpPr>
            <a:spLocks noChangeArrowheads="1"/>
          </p:cNvSpPr>
          <p:nvPr/>
        </p:nvSpPr>
        <p:spPr bwMode="auto">
          <a:xfrm>
            <a:off x="3635620" y="5481638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84" name="Rectangle 36"/>
          <p:cNvSpPr>
            <a:spLocks noChangeArrowheads="1"/>
          </p:cNvSpPr>
          <p:nvPr/>
        </p:nvSpPr>
        <p:spPr bwMode="auto">
          <a:xfrm>
            <a:off x="7454412" y="3773488"/>
            <a:ext cx="924657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ค่า </a:t>
            </a: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EP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285" name="Rectangle 37"/>
          <p:cNvSpPr>
            <a:spLocks noChangeArrowheads="1"/>
          </p:cNvSpPr>
          <p:nvPr/>
        </p:nvSpPr>
        <p:spPr bwMode="auto">
          <a:xfrm>
            <a:off x="7454412" y="3900488"/>
            <a:ext cx="924657" cy="1254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286" name="Rectangle 38"/>
          <p:cNvSpPr>
            <a:spLocks noChangeArrowheads="1"/>
          </p:cNvSpPr>
          <p:nvPr/>
        </p:nvSpPr>
        <p:spPr bwMode="auto">
          <a:xfrm>
            <a:off x="7454412" y="4068763"/>
            <a:ext cx="924657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ปริมาณไฟฟ้าที่ผลิต</a:t>
            </a:r>
          </a:p>
        </p:txBody>
      </p:sp>
      <p:sp>
        <p:nvSpPr>
          <p:cNvPr id="5045287" name="Rectangle 39"/>
          <p:cNvSpPr>
            <a:spLocks noChangeArrowheads="1"/>
          </p:cNvSpPr>
          <p:nvPr/>
        </p:nvSpPr>
        <p:spPr bwMode="auto">
          <a:xfrm>
            <a:off x="7454412" y="4189414"/>
            <a:ext cx="924657" cy="123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kWh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cxnSp>
        <p:nvCxnSpPr>
          <p:cNvPr id="5045288" name="AutoShape 40"/>
          <p:cNvCxnSpPr>
            <a:cxnSpLocks noChangeShapeType="1"/>
            <a:stCxn id="5045307" idx="3"/>
            <a:endCxn id="5045298" idx="1"/>
          </p:cNvCxnSpPr>
          <p:nvPr/>
        </p:nvCxnSpPr>
        <p:spPr bwMode="auto">
          <a:xfrm flipV="1">
            <a:off x="4910505" y="2076451"/>
            <a:ext cx="259373" cy="142875"/>
          </a:xfrm>
          <a:prstGeom prst="bentConnector3">
            <a:avLst>
              <a:gd name="adj1" fmla="val 49718"/>
            </a:avLst>
          </a:prstGeom>
          <a:noFill/>
          <a:ln w="19050">
            <a:solidFill>
              <a:srgbClr val="0033CC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89" name="AutoShape 41"/>
          <p:cNvCxnSpPr>
            <a:cxnSpLocks noChangeShapeType="1"/>
            <a:stCxn id="5045307" idx="3"/>
            <a:endCxn id="5045299" idx="1"/>
          </p:cNvCxnSpPr>
          <p:nvPr/>
        </p:nvCxnSpPr>
        <p:spPr bwMode="auto">
          <a:xfrm>
            <a:off x="4910505" y="2219326"/>
            <a:ext cx="259373" cy="150813"/>
          </a:xfrm>
          <a:prstGeom prst="bentConnector3">
            <a:avLst>
              <a:gd name="adj1" fmla="val 49718"/>
            </a:avLst>
          </a:prstGeom>
          <a:noFill/>
          <a:ln w="19050">
            <a:solidFill>
              <a:srgbClr val="0033CC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90" name="AutoShape 42"/>
          <p:cNvCxnSpPr>
            <a:cxnSpLocks noChangeShapeType="1"/>
            <a:stCxn id="5045309" idx="3"/>
            <a:endCxn id="5045301" idx="1"/>
          </p:cNvCxnSpPr>
          <p:nvPr/>
        </p:nvCxnSpPr>
        <p:spPr bwMode="auto">
          <a:xfrm>
            <a:off x="4910505" y="2952751"/>
            <a:ext cx="259373" cy="123825"/>
          </a:xfrm>
          <a:prstGeom prst="bentConnector3">
            <a:avLst>
              <a:gd name="adj1" fmla="val 49718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91" name="AutoShape 43"/>
          <p:cNvCxnSpPr>
            <a:cxnSpLocks noChangeShapeType="1"/>
            <a:stCxn id="5045309" idx="3"/>
            <a:endCxn id="5045302" idx="1"/>
          </p:cNvCxnSpPr>
          <p:nvPr/>
        </p:nvCxnSpPr>
        <p:spPr bwMode="auto">
          <a:xfrm>
            <a:off x="4910505" y="2952751"/>
            <a:ext cx="259373" cy="530225"/>
          </a:xfrm>
          <a:prstGeom prst="bentConnector3">
            <a:avLst>
              <a:gd name="adj1" fmla="val 49718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92" name="AutoShape 44"/>
          <p:cNvCxnSpPr>
            <a:cxnSpLocks noChangeShapeType="1"/>
            <a:stCxn id="5045309" idx="3"/>
            <a:endCxn id="5045300" idx="1"/>
          </p:cNvCxnSpPr>
          <p:nvPr/>
        </p:nvCxnSpPr>
        <p:spPr bwMode="auto">
          <a:xfrm flipV="1">
            <a:off x="4910505" y="2713038"/>
            <a:ext cx="259373" cy="239712"/>
          </a:xfrm>
          <a:prstGeom prst="bentConnector3">
            <a:avLst>
              <a:gd name="adj1" fmla="val 49718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93" name="AutoShape 45"/>
          <p:cNvCxnSpPr>
            <a:cxnSpLocks noChangeShapeType="1"/>
            <a:stCxn id="5045309" idx="3"/>
            <a:endCxn id="5045304" idx="1"/>
          </p:cNvCxnSpPr>
          <p:nvPr/>
        </p:nvCxnSpPr>
        <p:spPr bwMode="auto">
          <a:xfrm>
            <a:off x="4910505" y="2952751"/>
            <a:ext cx="259373" cy="892175"/>
          </a:xfrm>
          <a:prstGeom prst="bentConnector3">
            <a:avLst>
              <a:gd name="adj1" fmla="val 49718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94" name="AutoShape 46"/>
          <p:cNvCxnSpPr>
            <a:cxnSpLocks noChangeShapeType="1"/>
            <a:stCxn id="5045305" idx="3"/>
            <a:endCxn id="5045297" idx="1"/>
          </p:cNvCxnSpPr>
          <p:nvPr/>
        </p:nvCxnSpPr>
        <p:spPr bwMode="auto">
          <a:xfrm>
            <a:off x="4910505" y="1625600"/>
            <a:ext cx="259373" cy="133350"/>
          </a:xfrm>
          <a:prstGeom prst="bentConnector3">
            <a:avLst>
              <a:gd name="adj1" fmla="val 49718"/>
            </a:avLst>
          </a:prstGeom>
          <a:noFill/>
          <a:ln w="19050">
            <a:solidFill>
              <a:srgbClr val="0033CC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295" name="AutoShape 47"/>
          <p:cNvCxnSpPr>
            <a:cxnSpLocks noChangeShapeType="1"/>
            <a:stCxn id="5045305" idx="3"/>
            <a:endCxn id="5045296" idx="1"/>
          </p:cNvCxnSpPr>
          <p:nvPr/>
        </p:nvCxnSpPr>
        <p:spPr bwMode="auto">
          <a:xfrm flipV="1">
            <a:off x="4910505" y="1466850"/>
            <a:ext cx="259373" cy="158750"/>
          </a:xfrm>
          <a:prstGeom prst="bentConnector3">
            <a:avLst>
              <a:gd name="adj1" fmla="val 49718"/>
            </a:avLst>
          </a:prstGeom>
          <a:noFill/>
          <a:ln w="19050">
            <a:solidFill>
              <a:srgbClr val="0033CC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296" name="Rectangle 48"/>
          <p:cNvSpPr>
            <a:spLocks noChangeArrowheads="1"/>
          </p:cNvSpPr>
          <p:nvPr/>
        </p:nvSpPr>
        <p:spPr bwMode="auto">
          <a:xfrm>
            <a:off x="5183066" y="1416050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97" name="Rectangle 49"/>
          <p:cNvSpPr>
            <a:spLocks noChangeArrowheads="1"/>
          </p:cNvSpPr>
          <p:nvPr/>
        </p:nvSpPr>
        <p:spPr bwMode="auto">
          <a:xfrm>
            <a:off x="5183066" y="1708150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98" name="Rectangle 50"/>
          <p:cNvSpPr>
            <a:spLocks noChangeArrowheads="1"/>
          </p:cNvSpPr>
          <p:nvPr/>
        </p:nvSpPr>
        <p:spPr bwMode="auto">
          <a:xfrm>
            <a:off x="5183066" y="2025650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299" name="Rectangle 51"/>
          <p:cNvSpPr>
            <a:spLocks noChangeArrowheads="1"/>
          </p:cNvSpPr>
          <p:nvPr/>
        </p:nvSpPr>
        <p:spPr bwMode="auto">
          <a:xfrm>
            <a:off x="5183066" y="2319338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00" name="Rectangle 52"/>
          <p:cNvSpPr>
            <a:spLocks noChangeArrowheads="1"/>
          </p:cNvSpPr>
          <p:nvPr/>
        </p:nvSpPr>
        <p:spPr bwMode="auto">
          <a:xfrm>
            <a:off x="5183066" y="2662238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01" name="Rectangle 53"/>
          <p:cNvSpPr>
            <a:spLocks noChangeArrowheads="1"/>
          </p:cNvSpPr>
          <p:nvPr/>
        </p:nvSpPr>
        <p:spPr bwMode="auto">
          <a:xfrm>
            <a:off x="5183066" y="3025775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02" name="Rectangle 54"/>
          <p:cNvSpPr>
            <a:spLocks noChangeArrowheads="1"/>
          </p:cNvSpPr>
          <p:nvPr/>
        </p:nvSpPr>
        <p:spPr bwMode="auto">
          <a:xfrm>
            <a:off x="5183066" y="3432175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03" name="Rectangle 55"/>
          <p:cNvSpPr>
            <a:spLocks noChangeArrowheads="1"/>
          </p:cNvSpPr>
          <p:nvPr/>
        </p:nvSpPr>
        <p:spPr bwMode="auto">
          <a:xfrm>
            <a:off x="5183066" y="3794125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04" name="Rectangle 56"/>
          <p:cNvSpPr>
            <a:spLocks noChangeArrowheads="1"/>
          </p:cNvSpPr>
          <p:nvPr/>
        </p:nvSpPr>
        <p:spPr bwMode="auto">
          <a:xfrm>
            <a:off x="5183066" y="3794125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05" name="Rectangle 57"/>
          <p:cNvSpPr>
            <a:spLocks noChangeArrowheads="1"/>
          </p:cNvSpPr>
          <p:nvPr/>
        </p:nvSpPr>
        <p:spPr bwMode="auto">
          <a:xfrm>
            <a:off x="4818185" y="1574800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06" name="Rectangle 58"/>
          <p:cNvSpPr>
            <a:spLocks noChangeArrowheads="1"/>
          </p:cNvSpPr>
          <p:nvPr/>
        </p:nvSpPr>
        <p:spPr bwMode="auto">
          <a:xfrm>
            <a:off x="4818185" y="1868488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07" name="Rectangle 59"/>
          <p:cNvSpPr>
            <a:spLocks noChangeArrowheads="1"/>
          </p:cNvSpPr>
          <p:nvPr/>
        </p:nvSpPr>
        <p:spPr bwMode="auto">
          <a:xfrm>
            <a:off x="4818185" y="216852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08" name="Rectangle 60"/>
          <p:cNvSpPr>
            <a:spLocks noChangeArrowheads="1"/>
          </p:cNvSpPr>
          <p:nvPr/>
        </p:nvSpPr>
        <p:spPr bwMode="auto">
          <a:xfrm>
            <a:off x="4818185" y="2468563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09" name="Rectangle 61"/>
          <p:cNvSpPr>
            <a:spLocks noChangeArrowheads="1"/>
          </p:cNvSpPr>
          <p:nvPr/>
        </p:nvSpPr>
        <p:spPr bwMode="auto">
          <a:xfrm>
            <a:off x="4818185" y="2901950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10" name="Rectangle 62"/>
          <p:cNvSpPr>
            <a:spLocks noChangeArrowheads="1"/>
          </p:cNvSpPr>
          <p:nvPr/>
        </p:nvSpPr>
        <p:spPr bwMode="auto">
          <a:xfrm>
            <a:off x="7454412" y="2227263"/>
            <a:ext cx="924657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ปริมาณไฟฟ้าที่ผลิต</a:t>
            </a:r>
          </a:p>
        </p:txBody>
      </p:sp>
      <p:sp>
        <p:nvSpPr>
          <p:cNvPr id="5045311" name="Rectangle 63"/>
          <p:cNvSpPr>
            <a:spLocks noChangeArrowheads="1"/>
          </p:cNvSpPr>
          <p:nvPr/>
        </p:nvSpPr>
        <p:spPr bwMode="auto">
          <a:xfrm>
            <a:off x="3635620" y="272732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12" name="Rectangle 64"/>
          <p:cNvSpPr>
            <a:spLocks noChangeArrowheads="1"/>
          </p:cNvSpPr>
          <p:nvPr/>
        </p:nvSpPr>
        <p:spPr bwMode="auto">
          <a:xfrm>
            <a:off x="3635620" y="2070100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13" name="Rectangle 65"/>
          <p:cNvSpPr>
            <a:spLocks noChangeArrowheads="1"/>
          </p:cNvSpPr>
          <p:nvPr/>
        </p:nvSpPr>
        <p:spPr bwMode="auto">
          <a:xfrm>
            <a:off x="4016620" y="1574800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14" name="Rectangle 66"/>
          <p:cNvSpPr>
            <a:spLocks noChangeArrowheads="1"/>
          </p:cNvSpPr>
          <p:nvPr/>
        </p:nvSpPr>
        <p:spPr bwMode="auto">
          <a:xfrm>
            <a:off x="4016620" y="1868488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15" name="Rectangle 67"/>
          <p:cNvSpPr>
            <a:spLocks noChangeArrowheads="1"/>
          </p:cNvSpPr>
          <p:nvPr/>
        </p:nvSpPr>
        <p:spPr bwMode="auto">
          <a:xfrm>
            <a:off x="4016620" y="216852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16" name="Rectangle 68"/>
          <p:cNvSpPr>
            <a:spLocks noChangeArrowheads="1"/>
          </p:cNvSpPr>
          <p:nvPr/>
        </p:nvSpPr>
        <p:spPr bwMode="auto">
          <a:xfrm>
            <a:off x="4016620" y="2468563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17" name="Rectangle 69"/>
          <p:cNvSpPr>
            <a:spLocks noChangeArrowheads="1"/>
          </p:cNvSpPr>
          <p:nvPr/>
        </p:nvSpPr>
        <p:spPr bwMode="auto">
          <a:xfrm>
            <a:off x="4016620" y="2908300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18" name="Rectangle 70"/>
          <p:cNvSpPr>
            <a:spLocks noGrp="1" noChangeArrowheads="1"/>
          </p:cNvSpPr>
          <p:nvPr>
            <p:ph type="title"/>
          </p:nvPr>
        </p:nvSpPr>
        <p:spPr>
          <a:xfrm>
            <a:off x="353158" y="296864"/>
            <a:ext cx="8439150" cy="898525"/>
          </a:xfrm>
        </p:spPr>
        <p:txBody>
          <a:bodyPr/>
          <a:lstStyle/>
          <a:p>
            <a:r>
              <a:rPr lang="th-TH" dirty="0">
                <a:solidFill>
                  <a:schemeClr val="tx1"/>
                </a:solidFill>
              </a:rPr>
              <a:t>แผนผังปัจจัยผลักดัน </a:t>
            </a:r>
            <a:r>
              <a:rPr lang="en-US" dirty="0">
                <a:solidFill>
                  <a:schemeClr val="tx1"/>
                </a:solidFill>
              </a:rPr>
              <a:t>EVA </a:t>
            </a:r>
            <a:r>
              <a:rPr lang="th-TH" dirty="0">
                <a:solidFill>
                  <a:schemeClr val="tx1"/>
                </a:solidFill>
              </a:rPr>
              <a:t>ระดับองค์กรของ กฟผ. </a:t>
            </a:r>
          </a:p>
        </p:txBody>
      </p:sp>
      <p:sp>
        <p:nvSpPr>
          <p:cNvPr id="5045319" name="Rectangle 71"/>
          <p:cNvSpPr>
            <a:spLocks noChangeArrowheads="1"/>
          </p:cNvSpPr>
          <p:nvPr/>
        </p:nvSpPr>
        <p:spPr bwMode="auto">
          <a:xfrm>
            <a:off x="5927481" y="2662238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20" name="Rectangle 72"/>
          <p:cNvSpPr>
            <a:spLocks noChangeArrowheads="1"/>
          </p:cNvSpPr>
          <p:nvPr/>
        </p:nvSpPr>
        <p:spPr bwMode="auto">
          <a:xfrm>
            <a:off x="6324600" y="1503364"/>
            <a:ext cx="79131" cy="857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21" name="Rectangle 73"/>
          <p:cNvSpPr>
            <a:spLocks noChangeArrowheads="1"/>
          </p:cNvSpPr>
          <p:nvPr/>
        </p:nvSpPr>
        <p:spPr bwMode="auto">
          <a:xfrm>
            <a:off x="6324600" y="1798638"/>
            <a:ext cx="79131" cy="8731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22" name="Rectangle 74"/>
          <p:cNvSpPr>
            <a:spLocks noChangeArrowheads="1"/>
          </p:cNvSpPr>
          <p:nvPr/>
        </p:nvSpPr>
        <p:spPr bwMode="auto">
          <a:xfrm>
            <a:off x="6324600" y="216852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23" name="Rectangle 75"/>
          <p:cNvSpPr>
            <a:spLocks noChangeArrowheads="1"/>
          </p:cNvSpPr>
          <p:nvPr/>
        </p:nvSpPr>
        <p:spPr bwMode="auto">
          <a:xfrm>
            <a:off x="6324600" y="2457450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24" name="Rectangle 76"/>
          <p:cNvSpPr>
            <a:spLocks noChangeArrowheads="1"/>
          </p:cNvSpPr>
          <p:nvPr/>
        </p:nvSpPr>
        <p:spPr bwMode="auto">
          <a:xfrm>
            <a:off x="6324600" y="279717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25" name="Rectangle 77"/>
          <p:cNvSpPr>
            <a:spLocks noChangeArrowheads="1"/>
          </p:cNvSpPr>
          <p:nvPr/>
        </p:nvSpPr>
        <p:spPr bwMode="auto">
          <a:xfrm>
            <a:off x="6324600" y="3087688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26" name="Rectangle 78"/>
          <p:cNvSpPr>
            <a:spLocks noChangeArrowheads="1"/>
          </p:cNvSpPr>
          <p:nvPr/>
        </p:nvSpPr>
        <p:spPr bwMode="auto">
          <a:xfrm>
            <a:off x="6324600" y="3397250"/>
            <a:ext cx="79131" cy="1031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27" name="Rectangle 79"/>
          <p:cNvSpPr>
            <a:spLocks noChangeArrowheads="1"/>
          </p:cNvSpPr>
          <p:nvPr/>
        </p:nvSpPr>
        <p:spPr bwMode="auto">
          <a:xfrm>
            <a:off x="6324600" y="3687763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28" name="Rectangle 80"/>
          <p:cNvSpPr>
            <a:spLocks noChangeArrowheads="1"/>
          </p:cNvSpPr>
          <p:nvPr/>
        </p:nvSpPr>
        <p:spPr bwMode="auto">
          <a:xfrm>
            <a:off x="6324600" y="4030663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29" name="Rectangle 81"/>
          <p:cNvSpPr>
            <a:spLocks noChangeArrowheads="1"/>
          </p:cNvSpPr>
          <p:nvPr/>
        </p:nvSpPr>
        <p:spPr bwMode="auto">
          <a:xfrm>
            <a:off x="6324600" y="432117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30" name="Rectangle 82"/>
          <p:cNvSpPr>
            <a:spLocks noChangeArrowheads="1"/>
          </p:cNvSpPr>
          <p:nvPr/>
        </p:nvSpPr>
        <p:spPr bwMode="auto">
          <a:xfrm>
            <a:off x="5927481" y="1417639"/>
            <a:ext cx="80596" cy="857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cxnSp>
        <p:nvCxnSpPr>
          <p:cNvPr id="5045331" name="AutoShape 83"/>
          <p:cNvCxnSpPr>
            <a:cxnSpLocks noChangeShapeType="1"/>
            <a:stCxn id="5045423" idx="3"/>
            <a:endCxn id="5045322" idx="1"/>
          </p:cNvCxnSpPr>
          <p:nvPr/>
        </p:nvCxnSpPr>
        <p:spPr bwMode="auto">
          <a:xfrm flipV="1">
            <a:off x="6021266" y="2219326"/>
            <a:ext cx="290146" cy="487363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32" name="AutoShape 84"/>
          <p:cNvCxnSpPr>
            <a:cxnSpLocks noChangeShapeType="1"/>
            <a:stCxn id="5045432" idx="3"/>
            <a:endCxn id="5045329" idx="1"/>
          </p:cNvCxnSpPr>
          <p:nvPr/>
        </p:nvCxnSpPr>
        <p:spPr bwMode="auto">
          <a:xfrm>
            <a:off x="6021266" y="3841751"/>
            <a:ext cx="290146" cy="530225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33" name="AutoShape 85"/>
          <p:cNvCxnSpPr>
            <a:cxnSpLocks noChangeShapeType="1"/>
            <a:stCxn id="5045432" idx="3"/>
            <a:endCxn id="5045328" idx="1"/>
          </p:cNvCxnSpPr>
          <p:nvPr/>
        </p:nvCxnSpPr>
        <p:spPr bwMode="auto">
          <a:xfrm>
            <a:off x="6021266" y="3841751"/>
            <a:ext cx="290146" cy="239713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34" name="AutoShape 86"/>
          <p:cNvCxnSpPr>
            <a:cxnSpLocks noChangeShapeType="1"/>
            <a:stCxn id="5045429" idx="3"/>
            <a:endCxn id="5045327" idx="1"/>
          </p:cNvCxnSpPr>
          <p:nvPr/>
        </p:nvCxnSpPr>
        <p:spPr bwMode="auto">
          <a:xfrm>
            <a:off x="6021266" y="3481389"/>
            <a:ext cx="290146" cy="257175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35" name="AutoShape 87"/>
          <p:cNvCxnSpPr>
            <a:cxnSpLocks noChangeShapeType="1"/>
            <a:stCxn id="5045429" idx="3"/>
            <a:endCxn id="5045326" idx="1"/>
          </p:cNvCxnSpPr>
          <p:nvPr/>
        </p:nvCxnSpPr>
        <p:spPr bwMode="auto">
          <a:xfrm flipV="1">
            <a:off x="6021266" y="3449638"/>
            <a:ext cx="290146" cy="31750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36" name="AutoShape 88"/>
          <p:cNvCxnSpPr>
            <a:cxnSpLocks noChangeShapeType="1"/>
            <a:stCxn id="5045319" idx="3"/>
            <a:endCxn id="5045323" idx="1"/>
          </p:cNvCxnSpPr>
          <p:nvPr/>
        </p:nvCxnSpPr>
        <p:spPr bwMode="auto">
          <a:xfrm flipV="1">
            <a:off x="6021266" y="2508250"/>
            <a:ext cx="290146" cy="204788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37" name="AutoShape 89"/>
          <p:cNvCxnSpPr>
            <a:cxnSpLocks noChangeShapeType="1"/>
            <a:stCxn id="5045426" idx="3"/>
            <a:endCxn id="5045325" idx="1"/>
          </p:cNvCxnSpPr>
          <p:nvPr/>
        </p:nvCxnSpPr>
        <p:spPr bwMode="auto">
          <a:xfrm>
            <a:off x="6021266" y="3063876"/>
            <a:ext cx="290146" cy="74613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38" name="AutoShape 90"/>
          <p:cNvCxnSpPr>
            <a:cxnSpLocks noChangeShapeType="1"/>
            <a:stCxn id="5045426" idx="3"/>
            <a:endCxn id="5045324" idx="1"/>
          </p:cNvCxnSpPr>
          <p:nvPr/>
        </p:nvCxnSpPr>
        <p:spPr bwMode="auto">
          <a:xfrm flipV="1">
            <a:off x="6021266" y="2847975"/>
            <a:ext cx="290146" cy="215900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39" name="AutoShape 91"/>
          <p:cNvCxnSpPr>
            <a:cxnSpLocks noChangeShapeType="1"/>
            <a:stCxn id="5045330" idx="3"/>
            <a:endCxn id="5045321" idx="1"/>
          </p:cNvCxnSpPr>
          <p:nvPr/>
        </p:nvCxnSpPr>
        <p:spPr bwMode="auto">
          <a:xfrm>
            <a:off x="6021266" y="1460500"/>
            <a:ext cx="290146" cy="382588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0033CC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40" name="AutoShape 92"/>
          <p:cNvCxnSpPr>
            <a:cxnSpLocks noChangeShapeType="1"/>
            <a:stCxn id="5045330" idx="3"/>
            <a:endCxn id="5045320" idx="1"/>
          </p:cNvCxnSpPr>
          <p:nvPr/>
        </p:nvCxnSpPr>
        <p:spPr bwMode="auto">
          <a:xfrm>
            <a:off x="6021266" y="1460501"/>
            <a:ext cx="290146" cy="85725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0033CC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41" name="AutoShape 93"/>
          <p:cNvCxnSpPr>
            <a:cxnSpLocks noChangeShapeType="1"/>
            <a:stCxn id="5045350" idx="3"/>
            <a:endCxn id="5045360" idx="1"/>
          </p:cNvCxnSpPr>
          <p:nvPr/>
        </p:nvCxnSpPr>
        <p:spPr bwMode="auto">
          <a:xfrm flipV="1">
            <a:off x="1541585" y="2781301"/>
            <a:ext cx="164123" cy="1044575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42" name="AutoShape 94"/>
          <p:cNvCxnSpPr>
            <a:cxnSpLocks noChangeShapeType="1"/>
            <a:stCxn id="5045350" idx="3"/>
            <a:endCxn id="5045355" idx="1"/>
          </p:cNvCxnSpPr>
          <p:nvPr/>
        </p:nvCxnSpPr>
        <p:spPr bwMode="auto">
          <a:xfrm>
            <a:off x="1541585" y="3825875"/>
            <a:ext cx="164123" cy="1296988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43" name="AutoShape 95"/>
          <p:cNvCxnSpPr>
            <a:cxnSpLocks noChangeShapeType="1"/>
            <a:stCxn id="5045359" idx="3"/>
            <a:endCxn id="5045363" idx="1"/>
          </p:cNvCxnSpPr>
          <p:nvPr/>
        </p:nvCxnSpPr>
        <p:spPr bwMode="auto">
          <a:xfrm flipV="1">
            <a:off x="2627435" y="2120900"/>
            <a:ext cx="183173" cy="655638"/>
          </a:xfrm>
          <a:prstGeom prst="bentConnector3">
            <a:avLst>
              <a:gd name="adj1" fmla="val 49602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44" name="AutoShape 96"/>
          <p:cNvCxnSpPr>
            <a:cxnSpLocks noChangeShapeType="1"/>
            <a:stCxn id="5045359" idx="3"/>
            <a:endCxn id="5045366" idx="1"/>
          </p:cNvCxnSpPr>
          <p:nvPr/>
        </p:nvCxnSpPr>
        <p:spPr bwMode="auto">
          <a:xfrm>
            <a:off x="2627435" y="2776539"/>
            <a:ext cx="183173" cy="1587"/>
          </a:xfrm>
          <a:prstGeom prst="bentConnector3">
            <a:avLst>
              <a:gd name="adj1" fmla="val 49602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345" name="Rectangle 97"/>
          <p:cNvSpPr>
            <a:spLocks noChangeArrowheads="1"/>
          </p:cNvSpPr>
          <p:nvPr/>
        </p:nvSpPr>
        <p:spPr bwMode="auto">
          <a:xfrm>
            <a:off x="2823797" y="324802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46" name="Rectangle 98"/>
          <p:cNvSpPr>
            <a:spLocks noChangeArrowheads="1"/>
          </p:cNvSpPr>
          <p:nvPr/>
        </p:nvSpPr>
        <p:spPr bwMode="auto">
          <a:xfrm>
            <a:off x="2807677" y="3135314"/>
            <a:ext cx="924658" cy="168275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400" dirty="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ภาษีเชิงเศรษฐศาสตร์</a:t>
            </a:r>
          </a:p>
        </p:txBody>
      </p:sp>
      <p:sp>
        <p:nvSpPr>
          <p:cNvPr id="5045347" name="Rectangle 99"/>
          <p:cNvSpPr>
            <a:spLocks noChangeArrowheads="1"/>
          </p:cNvSpPr>
          <p:nvPr/>
        </p:nvSpPr>
        <p:spPr bwMode="auto">
          <a:xfrm>
            <a:off x="2807677" y="3303589"/>
            <a:ext cx="924658" cy="1682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800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800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800" dirty="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cxnSp>
        <p:nvCxnSpPr>
          <p:cNvPr id="5045348" name="AutoShape 100"/>
          <p:cNvCxnSpPr>
            <a:cxnSpLocks noChangeShapeType="1"/>
            <a:stCxn id="5045359" idx="3"/>
            <a:endCxn id="5045345" idx="1"/>
          </p:cNvCxnSpPr>
          <p:nvPr/>
        </p:nvCxnSpPr>
        <p:spPr bwMode="auto">
          <a:xfrm>
            <a:off x="2627435" y="2776539"/>
            <a:ext cx="183173" cy="522287"/>
          </a:xfrm>
          <a:prstGeom prst="bentConnector3">
            <a:avLst>
              <a:gd name="adj1" fmla="val 49602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49" name="AutoShape 101"/>
          <p:cNvCxnSpPr>
            <a:cxnSpLocks noChangeShapeType="1"/>
            <a:stCxn id="5045359" idx="3"/>
            <a:endCxn id="5045369" idx="1"/>
          </p:cNvCxnSpPr>
          <p:nvPr/>
        </p:nvCxnSpPr>
        <p:spPr bwMode="auto">
          <a:xfrm>
            <a:off x="2627435" y="2776538"/>
            <a:ext cx="183173" cy="963612"/>
          </a:xfrm>
          <a:prstGeom prst="bentConnector3">
            <a:avLst>
              <a:gd name="adj1" fmla="val 49602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350" name="Rectangle 102"/>
          <p:cNvSpPr>
            <a:spLocks noChangeArrowheads="1"/>
          </p:cNvSpPr>
          <p:nvPr/>
        </p:nvSpPr>
        <p:spPr bwMode="auto">
          <a:xfrm>
            <a:off x="1449266" y="377507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51" name="Rectangle 103"/>
          <p:cNvSpPr>
            <a:spLocks noChangeArrowheads="1"/>
          </p:cNvSpPr>
          <p:nvPr/>
        </p:nvSpPr>
        <p:spPr bwMode="auto">
          <a:xfrm>
            <a:off x="559777" y="3663951"/>
            <a:ext cx="978877" cy="168275"/>
          </a:xfrm>
          <a:prstGeom prst="rect">
            <a:avLst/>
          </a:prstGeom>
          <a:solidFill>
            <a:srgbClr val="8000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6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EVA</a:t>
            </a:r>
            <a:endParaRPr lang="en-GB" sz="1600">
              <a:solidFill>
                <a:schemeClr val="bg1"/>
              </a:solidFill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352" name="Rectangle 104"/>
          <p:cNvSpPr>
            <a:spLocks noChangeArrowheads="1"/>
          </p:cNvSpPr>
          <p:nvPr/>
        </p:nvSpPr>
        <p:spPr bwMode="auto">
          <a:xfrm>
            <a:off x="559777" y="3832226"/>
            <a:ext cx="978877" cy="1682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4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4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4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grpSp>
        <p:nvGrpSpPr>
          <p:cNvPr id="2" name="Group 105"/>
          <p:cNvGrpSpPr>
            <a:grpSpLocks/>
          </p:cNvGrpSpPr>
          <p:nvPr/>
        </p:nvGrpSpPr>
        <p:grpSpPr bwMode="auto">
          <a:xfrm>
            <a:off x="1699847" y="4956176"/>
            <a:ext cx="924658" cy="334963"/>
            <a:chOff x="1272" y="3307"/>
            <a:chExt cx="649" cy="217"/>
          </a:xfrm>
        </p:grpSpPr>
        <p:sp>
          <p:nvSpPr>
            <p:cNvPr id="5045354" name="Rectangle 106"/>
            <p:cNvSpPr>
              <a:spLocks noChangeArrowheads="1"/>
            </p:cNvSpPr>
            <p:nvPr/>
          </p:nvSpPr>
          <p:spPr bwMode="auto">
            <a:xfrm>
              <a:off x="1858" y="3382"/>
              <a:ext cx="56" cy="66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endParaRPr lang="th-TH" sz="1800"/>
            </a:p>
          </p:txBody>
        </p:sp>
        <p:sp>
          <p:nvSpPr>
            <p:cNvPr id="5045355" name="Rectangle 107"/>
            <p:cNvSpPr>
              <a:spLocks noChangeArrowheads="1"/>
            </p:cNvSpPr>
            <p:nvPr/>
          </p:nvSpPr>
          <p:spPr bwMode="auto">
            <a:xfrm>
              <a:off x="1285" y="3382"/>
              <a:ext cx="56" cy="66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endParaRPr lang="th-TH" sz="1800"/>
            </a:p>
          </p:txBody>
        </p:sp>
        <p:sp>
          <p:nvSpPr>
            <p:cNvPr id="5045356" name="Rectangle 108"/>
            <p:cNvSpPr>
              <a:spLocks noChangeArrowheads="1"/>
            </p:cNvSpPr>
            <p:nvPr/>
          </p:nvSpPr>
          <p:spPr bwMode="auto">
            <a:xfrm>
              <a:off x="1272" y="3307"/>
              <a:ext cx="649" cy="109"/>
            </a:xfrm>
            <a:prstGeom prst="rect">
              <a:avLst/>
            </a:prstGeom>
            <a:solidFill>
              <a:srgbClr val="99FF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sz="1800">
                  <a:latin typeface="FreesiaUPC" pitchFamily="34" charset="-34"/>
                  <a:ea typeface="Arial Unicode MS" pitchFamily="34" charset="-128"/>
                  <a:cs typeface="CordiaUPC" pitchFamily="34" charset="-34"/>
                </a:rPr>
                <a:t>Capital Charge</a:t>
              </a:r>
              <a:endParaRPr lang="en-GB" sz="1800">
                <a:latin typeface="FreesiaUPC" pitchFamily="34" charset="-34"/>
                <a:ea typeface="Arial Unicode MS" pitchFamily="34" charset="-128"/>
                <a:cs typeface="CordiaUPC" pitchFamily="34" charset="-34"/>
              </a:endParaRPr>
            </a:p>
          </p:txBody>
        </p:sp>
        <p:sp>
          <p:nvSpPr>
            <p:cNvPr id="5045357" name="Rectangle 109"/>
            <p:cNvSpPr>
              <a:spLocks noChangeArrowheads="1"/>
            </p:cNvSpPr>
            <p:nvPr/>
          </p:nvSpPr>
          <p:spPr bwMode="auto">
            <a:xfrm>
              <a:off x="1272" y="3416"/>
              <a:ext cx="649" cy="10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sz="1800" dirty="0">
                  <a:latin typeface="FreesiaUPC" pitchFamily="34" charset="-34"/>
                  <a:ea typeface="Arial Unicode MS" pitchFamily="34" charset="-128"/>
                  <a:cs typeface="CordiaUPC" pitchFamily="34" charset="-34"/>
                </a:rPr>
                <a:t>xxx </a:t>
              </a:r>
              <a:r>
                <a:rPr lang="th-TH" sz="1800" dirty="0">
                  <a:latin typeface="FreesiaUPC" pitchFamily="34" charset="-34"/>
                  <a:ea typeface="Arial Unicode MS" pitchFamily="34" charset="-128"/>
                  <a:cs typeface="CordiaUPC" pitchFamily="34" charset="-34"/>
                </a:rPr>
                <a:t>ล้านบาท</a:t>
              </a:r>
              <a:endParaRPr lang="en-GB" sz="1800" dirty="0">
                <a:latin typeface="FreesiaUPC" pitchFamily="34" charset="-34"/>
                <a:ea typeface="Arial Unicode MS" pitchFamily="34" charset="-128"/>
                <a:cs typeface="CordiaUPC" pitchFamily="34" charset="-34"/>
              </a:endParaRPr>
            </a:p>
          </p:txBody>
        </p:sp>
      </p:grpSp>
      <p:grpSp>
        <p:nvGrpSpPr>
          <p:cNvPr id="3" name="Group 110"/>
          <p:cNvGrpSpPr>
            <a:grpSpLocks/>
          </p:cNvGrpSpPr>
          <p:nvPr/>
        </p:nvGrpSpPr>
        <p:grpSpPr bwMode="auto">
          <a:xfrm>
            <a:off x="1699847" y="2609850"/>
            <a:ext cx="924658" cy="336550"/>
            <a:chOff x="1272" y="1792"/>
            <a:chExt cx="649" cy="218"/>
          </a:xfrm>
        </p:grpSpPr>
        <p:sp>
          <p:nvSpPr>
            <p:cNvPr id="5045359" name="Rectangle 111"/>
            <p:cNvSpPr>
              <a:spLocks noChangeArrowheads="1"/>
            </p:cNvSpPr>
            <p:nvPr/>
          </p:nvSpPr>
          <p:spPr bwMode="auto">
            <a:xfrm>
              <a:off x="1858" y="1867"/>
              <a:ext cx="56" cy="66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endParaRPr lang="th-TH" sz="2000"/>
            </a:p>
          </p:txBody>
        </p:sp>
        <p:sp>
          <p:nvSpPr>
            <p:cNvPr id="5045360" name="Rectangle 112"/>
            <p:cNvSpPr>
              <a:spLocks noChangeArrowheads="1"/>
            </p:cNvSpPr>
            <p:nvPr/>
          </p:nvSpPr>
          <p:spPr bwMode="auto">
            <a:xfrm>
              <a:off x="1285" y="1870"/>
              <a:ext cx="56" cy="66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endParaRPr lang="th-TH" sz="2000"/>
            </a:p>
          </p:txBody>
        </p:sp>
        <p:sp>
          <p:nvSpPr>
            <p:cNvPr id="5045361" name="Rectangle 113"/>
            <p:cNvSpPr>
              <a:spLocks noChangeArrowheads="1"/>
            </p:cNvSpPr>
            <p:nvPr/>
          </p:nvSpPr>
          <p:spPr bwMode="auto">
            <a:xfrm>
              <a:off x="1272" y="1792"/>
              <a:ext cx="649" cy="109"/>
            </a:xfrm>
            <a:prstGeom prst="rect">
              <a:avLst/>
            </a:prstGeom>
            <a:solidFill>
              <a:srgbClr val="99FF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sz="2000">
                  <a:latin typeface="FreesiaUPC" pitchFamily="34" charset="-34"/>
                  <a:ea typeface="Arial Unicode MS" pitchFamily="34" charset="-128"/>
                  <a:cs typeface="CordiaUPC" pitchFamily="34" charset="-34"/>
                </a:rPr>
                <a:t>NOPAT</a:t>
              </a:r>
              <a:endParaRPr lang="en-GB" sz="2000">
                <a:latin typeface="FreesiaUPC" pitchFamily="34" charset="-34"/>
                <a:ea typeface="Arial Unicode MS" pitchFamily="34" charset="-128"/>
                <a:cs typeface="CordiaUPC" pitchFamily="34" charset="-34"/>
              </a:endParaRPr>
            </a:p>
          </p:txBody>
        </p:sp>
        <p:sp>
          <p:nvSpPr>
            <p:cNvPr id="5045362" name="Rectangle 114"/>
            <p:cNvSpPr>
              <a:spLocks noChangeArrowheads="1"/>
            </p:cNvSpPr>
            <p:nvPr/>
          </p:nvSpPr>
          <p:spPr bwMode="auto">
            <a:xfrm>
              <a:off x="1272" y="1901"/>
              <a:ext cx="649" cy="10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sz="2000" dirty="0">
                  <a:latin typeface="FreesiaUPC" pitchFamily="34" charset="-34"/>
                  <a:ea typeface="Arial Unicode MS" pitchFamily="34" charset="-128"/>
                  <a:cs typeface="CordiaUPC" pitchFamily="34" charset="-34"/>
                </a:rPr>
                <a:t>xxx </a:t>
              </a:r>
              <a:r>
                <a:rPr lang="th-TH" sz="2000" dirty="0">
                  <a:latin typeface="FreesiaUPC" pitchFamily="34" charset="-34"/>
                  <a:ea typeface="Arial Unicode MS" pitchFamily="34" charset="-128"/>
                  <a:cs typeface="CordiaUPC" pitchFamily="34" charset="-34"/>
                </a:rPr>
                <a:t>ล้านบาท</a:t>
              </a:r>
              <a:endParaRPr lang="en-GB" sz="2000" dirty="0">
                <a:latin typeface="FreesiaUPC" pitchFamily="34" charset="-34"/>
                <a:ea typeface="Arial Unicode MS" pitchFamily="34" charset="-128"/>
                <a:cs typeface="CordiaUPC" pitchFamily="34" charset="-34"/>
              </a:endParaRPr>
            </a:p>
          </p:txBody>
        </p:sp>
      </p:grpSp>
      <p:sp>
        <p:nvSpPr>
          <p:cNvPr id="5045363" name="Rectangle 115"/>
          <p:cNvSpPr>
            <a:spLocks noChangeArrowheads="1"/>
          </p:cNvSpPr>
          <p:nvPr/>
        </p:nvSpPr>
        <p:spPr bwMode="auto">
          <a:xfrm>
            <a:off x="2823797" y="2070100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64" name="Rectangle 116"/>
          <p:cNvSpPr>
            <a:spLocks noChangeArrowheads="1"/>
          </p:cNvSpPr>
          <p:nvPr/>
        </p:nvSpPr>
        <p:spPr bwMode="auto">
          <a:xfrm>
            <a:off x="2807677" y="1951039"/>
            <a:ext cx="924658" cy="168275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8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รายได้</a:t>
            </a:r>
          </a:p>
        </p:txBody>
      </p:sp>
      <p:sp>
        <p:nvSpPr>
          <p:cNvPr id="5045365" name="Rectangle 117"/>
          <p:cNvSpPr>
            <a:spLocks noChangeArrowheads="1"/>
          </p:cNvSpPr>
          <p:nvPr/>
        </p:nvSpPr>
        <p:spPr bwMode="auto">
          <a:xfrm>
            <a:off x="2807677" y="2119314"/>
            <a:ext cx="924658" cy="16668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2000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2000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2000" dirty="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366" name="Rectangle 118"/>
          <p:cNvSpPr>
            <a:spLocks noChangeArrowheads="1"/>
          </p:cNvSpPr>
          <p:nvPr/>
        </p:nvSpPr>
        <p:spPr bwMode="auto">
          <a:xfrm>
            <a:off x="2823797" y="2727325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67" name="Rectangle 119"/>
          <p:cNvSpPr>
            <a:spLocks noChangeArrowheads="1"/>
          </p:cNvSpPr>
          <p:nvPr/>
        </p:nvSpPr>
        <p:spPr bwMode="auto">
          <a:xfrm>
            <a:off x="2807677" y="2492896"/>
            <a:ext cx="924658" cy="286817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ค่าใช้จ่าย</a:t>
            </a:r>
          </a:p>
        </p:txBody>
      </p:sp>
      <p:sp>
        <p:nvSpPr>
          <p:cNvPr id="5045368" name="Rectangle 120"/>
          <p:cNvSpPr>
            <a:spLocks noChangeArrowheads="1"/>
          </p:cNvSpPr>
          <p:nvPr/>
        </p:nvSpPr>
        <p:spPr bwMode="auto">
          <a:xfrm>
            <a:off x="2807677" y="2779714"/>
            <a:ext cx="924658" cy="16668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200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</a:t>
            </a:r>
            <a:r>
              <a:rPr lang="en-US" sz="2000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 </a:t>
            </a:r>
            <a:r>
              <a:rPr lang="th-TH" sz="2000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2000" dirty="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369" name="Rectangle 121"/>
          <p:cNvSpPr>
            <a:spLocks noChangeArrowheads="1"/>
          </p:cNvSpPr>
          <p:nvPr/>
        </p:nvSpPr>
        <p:spPr bwMode="auto">
          <a:xfrm>
            <a:off x="2823797" y="3689350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70" name="Rectangle 122"/>
          <p:cNvSpPr>
            <a:spLocks noChangeArrowheads="1"/>
          </p:cNvSpPr>
          <p:nvPr/>
        </p:nvSpPr>
        <p:spPr bwMode="auto">
          <a:xfrm>
            <a:off x="2807677" y="3586164"/>
            <a:ext cx="924658" cy="166687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400" dirty="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รายการ</a:t>
            </a:r>
            <a:r>
              <a:rPr lang="th-TH" sz="1600" dirty="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ปรับปรุง</a:t>
            </a:r>
          </a:p>
        </p:txBody>
      </p:sp>
      <p:sp>
        <p:nvSpPr>
          <p:cNvPr id="5045371" name="Rectangle 123"/>
          <p:cNvSpPr>
            <a:spLocks noChangeArrowheads="1"/>
          </p:cNvSpPr>
          <p:nvPr/>
        </p:nvSpPr>
        <p:spPr bwMode="auto">
          <a:xfrm>
            <a:off x="2807677" y="3752850"/>
            <a:ext cx="924658" cy="1651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600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600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600" dirty="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cxnSp>
        <p:nvCxnSpPr>
          <p:cNvPr id="5045372" name="AutoShape 124"/>
          <p:cNvCxnSpPr>
            <a:cxnSpLocks noChangeShapeType="1"/>
            <a:stCxn id="5045354" idx="3"/>
            <a:endCxn id="5045374" idx="1"/>
          </p:cNvCxnSpPr>
          <p:nvPr/>
        </p:nvCxnSpPr>
        <p:spPr bwMode="auto">
          <a:xfrm flipV="1">
            <a:off x="2627435" y="4532313"/>
            <a:ext cx="183173" cy="590550"/>
          </a:xfrm>
          <a:prstGeom prst="bentConnector3">
            <a:avLst>
              <a:gd name="adj1" fmla="val 49602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73" name="AutoShape 125"/>
          <p:cNvCxnSpPr>
            <a:cxnSpLocks noChangeShapeType="1"/>
            <a:stCxn id="5045354" idx="3"/>
            <a:endCxn id="5045377" idx="1"/>
          </p:cNvCxnSpPr>
          <p:nvPr/>
        </p:nvCxnSpPr>
        <p:spPr bwMode="auto">
          <a:xfrm>
            <a:off x="2627435" y="5122864"/>
            <a:ext cx="183173" cy="409575"/>
          </a:xfrm>
          <a:prstGeom prst="bentConnector3">
            <a:avLst>
              <a:gd name="adj1" fmla="val 49602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374" name="Rectangle 126"/>
          <p:cNvSpPr>
            <a:spLocks noChangeArrowheads="1"/>
          </p:cNvSpPr>
          <p:nvPr/>
        </p:nvSpPr>
        <p:spPr bwMode="auto">
          <a:xfrm>
            <a:off x="2823797" y="4481513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75" name="Rectangle 127"/>
          <p:cNvSpPr>
            <a:spLocks noChangeArrowheads="1"/>
          </p:cNvSpPr>
          <p:nvPr/>
        </p:nvSpPr>
        <p:spPr bwMode="auto">
          <a:xfrm>
            <a:off x="2807677" y="4360863"/>
            <a:ext cx="924658" cy="169862"/>
          </a:xfrm>
          <a:prstGeom prst="rect">
            <a:avLst/>
          </a:prstGeom>
          <a:solidFill>
            <a:srgbClr val="0033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400" dirty="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อัตราต้นทุนเงินทุน</a:t>
            </a:r>
          </a:p>
        </p:txBody>
      </p:sp>
      <p:sp>
        <p:nvSpPr>
          <p:cNvPr id="5045376" name="Rectangle 128"/>
          <p:cNvSpPr>
            <a:spLocks noChangeArrowheads="1"/>
          </p:cNvSpPr>
          <p:nvPr/>
        </p:nvSpPr>
        <p:spPr bwMode="auto">
          <a:xfrm>
            <a:off x="2807677" y="4530725"/>
            <a:ext cx="924658" cy="1666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</a:t>
            </a:r>
            <a:r>
              <a:rPr lang="th-TH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 </a:t>
            </a:r>
            <a:r>
              <a:rPr lang="en-US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%</a:t>
            </a:r>
            <a:endParaRPr lang="en-GB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377" name="Rectangle 129"/>
          <p:cNvSpPr>
            <a:spLocks noChangeArrowheads="1"/>
          </p:cNvSpPr>
          <p:nvPr/>
        </p:nvSpPr>
        <p:spPr bwMode="auto">
          <a:xfrm>
            <a:off x="2823797" y="5481638"/>
            <a:ext cx="79131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378" name="Rectangle 130"/>
          <p:cNvSpPr>
            <a:spLocks noChangeArrowheads="1"/>
          </p:cNvSpPr>
          <p:nvPr/>
        </p:nvSpPr>
        <p:spPr bwMode="auto">
          <a:xfrm>
            <a:off x="2807677" y="5373689"/>
            <a:ext cx="924658" cy="166687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800" dirty="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ทุนทรัพย์เฉลี่ย</a:t>
            </a:r>
          </a:p>
        </p:txBody>
      </p:sp>
      <p:sp>
        <p:nvSpPr>
          <p:cNvPr id="5045379" name="Rectangle 131"/>
          <p:cNvSpPr>
            <a:spLocks noChangeArrowheads="1"/>
          </p:cNvSpPr>
          <p:nvPr/>
        </p:nvSpPr>
        <p:spPr bwMode="auto">
          <a:xfrm>
            <a:off x="2807677" y="5540375"/>
            <a:ext cx="924658" cy="1666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800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800" dirty="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800" dirty="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cxnSp>
        <p:nvCxnSpPr>
          <p:cNvPr id="5045380" name="AutoShape 132"/>
          <p:cNvCxnSpPr>
            <a:cxnSpLocks noChangeShapeType="1"/>
            <a:stCxn id="5045312" idx="3"/>
            <a:endCxn id="5045315" idx="1"/>
          </p:cNvCxnSpPr>
          <p:nvPr/>
        </p:nvCxnSpPr>
        <p:spPr bwMode="auto">
          <a:xfrm>
            <a:off x="3727939" y="2120901"/>
            <a:ext cx="275492" cy="98425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0033CC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81" name="AutoShape 133"/>
          <p:cNvCxnSpPr>
            <a:cxnSpLocks noChangeShapeType="1"/>
            <a:stCxn id="5045312" idx="3"/>
            <a:endCxn id="5045316" idx="1"/>
          </p:cNvCxnSpPr>
          <p:nvPr/>
        </p:nvCxnSpPr>
        <p:spPr bwMode="auto">
          <a:xfrm>
            <a:off x="3727939" y="2120901"/>
            <a:ext cx="275492" cy="398463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0033CC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82" name="AutoShape 134"/>
          <p:cNvCxnSpPr>
            <a:cxnSpLocks noChangeShapeType="1"/>
            <a:stCxn id="5045311" idx="3"/>
            <a:endCxn id="5045317" idx="1"/>
          </p:cNvCxnSpPr>
          <p:nvPr/>
        </p:nvCxnSpPr>
        <p:spPr bwMode="auto">
          <a:xfrm>
            <a:off x="3727939" y="2778126"/>
            <a:ext cx="275492" cy="180975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83" name="AutoShape 135"/>
          <p:cNvCxnSpPr>
            <a:cxnSpLocks noChangeShapeType="1"/>
            <a:stCxn id="5045311" idx="3"/>
            <a:endCxn id="5045273" idx="1"/>
          </p:cNvCxnSpPr>
          <p:nvPr/>
        </p:nvCxnSpPr>
        <p:spPr bwMode="auto">
          <a:xfrm>
            <a:off x="3727939" y="2778125"/>
            <a:ext cx="275492" cy="471488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84" name="AutoShape 136"/>
          <p:cNvCxnSpPr>
            <a:cxnSpLocks noChangeShapeType="1"/>
            <a:stCxn id="5045311" idx="3"/>
            <a:endCxn id="5045274" idx="1"/>
          </p:cNvCxnSpPr>
          <p:nvPr/>
        </p:nvCxnSpPr>
        <p:spPr bwMode="auto">
          <a:xfrm>
            <a:off x="3727939" y="2778126"/>
            <a:ext cx="275492" cy="771525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85" name="AutoShape 137"/>
          <p:cNvCxnSpPr>
            <a:cxnSpLocks noChangeShapeType="1"/>
            <a:stCxn id="5045311" idx="3"/>
            <a:endCxn id="5045317" idx="1"/>
          </p:cNvCxnSpPr>
          <p:nvPr/>
        </p:nvCxnSpPr>
        <p:spPr bwMode="auto">
          <a:xfrm>
            <a:off x="3727939" y="2778126"/>
            <a:ext cx="275492" cy="180975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86" name="AutoShape 138"/>
          <p:cNvCxnSpPr>
            <a:cxnSpLocks noChangeShapeType="1"/>
            <a:stCxn id="5045312" idx="3"/>
            <a:endCxn id="5045313" idx="1"/>
          </p:cNvCxnSpPr>
          <p:nvPr/>
        </p:nvCxnSpPr>
        <p:spPr bwMode="auto">
          <a:xfrm flipV="1">
            <a:off x="3727939" y="1625600"/>
            <a:ext cx="275492" cy="495300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0033CC"/>
            </a:solidFill>
            <a:miter lim="800000"/>
            <a:headEnd type="none" w="sm" len="sm"/>
            <a:tailEnd type="none" w="sm" len="sm"/>
          </a:ln>
          <a:effectLst/>
        </p:spPr>
      </p:cxnSp>
      <p:cxnSp>
        <p:nvCxnSpPr>
          <p:cNvPr id="5045387" name="AutoShape 139"/>
          <p:cNvCxnSpPr>
            <a:cxnSpLocks noChangeShapeType="1"/>
            <a:stCxn id="5045312" idx="3"/>
            <a:endCxn id="5045314" idx="1"/>
          </p:cNvCxnSpPr>
          <p:nvPr/>
        </p:nvCxnSpPr>
        <p:spPr bwMode="auto">
          <a:xfrm flipV="1">
            <a:off x="3727939" y="1919288"/>
            <a:ext cx="275492" cy="201612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0033CC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388" name="Rectangle 140"/>
          <p:cNvSpPr>
            <a:spLocks noChangeArrowheads="1"/>
          </p:cNvSpPr>
          <p:nvPr/>
        </p:nvSpPr>
        <p:spPr bwMode="auto">
          <a:xfrm>
            <a:off x="3984381" y="1497013"/>
            <a:ext cx="924657" cy="125412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ขายพลังงานไฟฟ้า</a:t>
            </a:r>
          </a:p>
        </p:txBody>
      </p:sp>
      <p:sp>
        <p:nvSpPr>
          <p:cNvPr id="5045389" name="Rectangle 141"/>
          <p:cNvSpPr>
            <a:spLocks noChangeArrowheads="1"/>
          </p:cNvSpPr>
          <p:nvPr/>
        </p:nvSpPr>
        <p:spPr bwMode="auto">
          <a:xfrm>
            <a:off x="3984381" y="1622426"/>
            <a:ext cx="924657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390" name="Rectangle 142"/>
          <p:cNvSpPr>
            <a:spLocks noChangeArrowheads="1"/>
          </p:cNvSpPr>
          <p:nvPr/>
        </p:nvSpPr>
        <p:spPr bwMode="auto">
          <a:xfrm>
            <a:off x="3984382" y="1793876"/>
            <a:ext cx="923192" cy="125413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สินค้าและบริการอื่น</a:t>
            </a:r>
          </a:p>
        </p:txBody>
      </p:sp>
      <p:sp>
        <p:nvSpPr>
          <p:cNvPr id="5045391" name="Rectangle 143"/>
          <p:cNvSpPr>
            <a:spLocks noChangeArrowheads="1"/>
          </p:cNvSpPr>
          <p:nvPr/>
        </p:nvSpPr>
        <p:spPr bwMode="auto">
          <a:xfrm>
            <a:off x="3984382" y="1919289"/>
            <a:ext cx="923192" cy="123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392" name="Rectangle 144"/>
          <p:cNvSpPr>
            <a:spLocks noChangeArrowheads="1"/>
          </p:cNvSpPr>
          <p:nvPr/>
        </p:nvSpPr>
        <p:spPr bwMode="auto">
          <a:xfrm>
            <a:off x="3984381" y="2093913"/>
            <a:ext cx="924657" cy="127000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การเงิน</a:t>
            </a:r>
          </a:p>
        </p:txBody>
      </p:sp>
      <p:sp>
        <p:nvSpPr>
          <p:cNvPr id="5045393" name="Rectangle 145"/>
          <p:cNvSpPr>
            <a:spLocks noChangeArrowheads="1"/>
          </p:cNvSpPr>
          <p:nvPr/>
        </p:nvSpPr>
        <p:spPr bwMode="auto">
          <a:xfrm>
            <a:off x="3984381" y="2220913"/>
            <a:ext cx="924657" cy="1254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394" name="Rectangle 146"/>
          <p:cNvSpPr>
            <a:spLocks noChangeArrowheads="1"/>
          </p:cNvSpPr>
          <p:nvPr/>
        </p:nvSpPr>
        <p:spPr bwMode="auto">
          <a:xfrm>
            <a:off x="3984381" y="2393951"/>
            <a:ext cx="924657" cy="125413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อื่นๆ</a:t>
            </a:r>
          </a:p>
        </p:txBody>
      </p:sp>
      <p:sp>
        <p:nvSpPr>
          <p:cNvPr id="5045395" name="Rectangle 147"/>
          <p:cNvSpPr>
            <a:spLocks noChangeArrowheads="1"/>
          </p:cNvSpPr>
          <p:nvPr/>
        </p:nvSpPr>
        <p:spPr bwMode="auto">
          <a:xfrm>
            <a:off x="3984381" y="2519363"/>
            <a:ext cx="924657" cy="1254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396" name="Rectangle 148"/>
          <p:cNvSpPr>
            <a:spLocks noChangeArrowheads="1"/>
          </p:cNvSpPr>
          <p:nvPr/>
        </p:nvSpPr>
        <p:spPr bwMode="auto">
          <a:xfrm>
            <a:off x="3978520" y="5110163"/>
            <a:ext cx="923192" cy="125412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สินทรัพย์</a:t>
            </a:r>
          </a:p>
        </p:txBody>
      </p:sp>
      <p:sp>
        <p:nvSpPr>
          <p:cNvPr id="5045397" name="Rectangle 149"/>
          <p:cNvSpPr>
            <a:spLocks noChangeArrowheads="1"/>
          </p:cNvSpPr>
          <p:nvPr/>
        </p:nvSpPr>
        <p:spPr bwMode="auto">
          <a:xfrm>
            <a:off x="3978520" y="5235576"/>
            <a:ext cx="923192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398" name="Rectangle 150"/>
          <p:cNvSpPr>
            <a:spLocks noChangeArrowheads="1"/>
          </p:cNvSpPr>
          <p:nvPr/>
        </p:nvSpPr>
        <p:spPr bwMode="auto">
          <a:xfrm>
            <a:off x="3978520" y="5405438"/>
            <a:ext cx="923192" cy="125412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หนี้สินที่ไม่มีดอกเบี้ย</a:t>
            </a:r>
          </a:p>
        </p:txBody>
      </p:sp>
      <p:sp>
        <p:nvSpPr>
          <p:cNvPr id="5045399" name="Rectangle 151"/>
          <p:cNvSpPr>
            <a:spLocks noChangeArrowheads="1"/>
          </p:cNvSpPr>
          <p:nvPr/>
        </p:nvSpPr>
        <p:spPr bwMode="auto">
          <a:xfrm>
            <a:off x="3978520" y="5530851"/>
            <a:ext cx="923192" cy="123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00" name="Rectangle 152"/>
          <p:cNvSpPr>
            <a:spLocks noChangeArrowheads="1"/>
          </p:cNvSpPr>
          <p:nvPr/>
        </p:nvSpPr>
        <p:spPr bwMode="auto">
          <a:xfrm>
            <a:off x="3978520" y="5692775"/>
            <a:ext cx="923192" cy="127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รายการปรับปรุง</a:t>
            </a:r>
          </a:p>
        </p:txBody>
      </p:sp>
      <p:sp>
        <p:nvSpPr>
          <p:cNvPr id="5045401" name="Rectangle 153"/>
          <p:cNvSpPr>
            <a:spLocks noChangeArrowheads="1"/>
          </p:cNvSpPr>
          <p:nvPr/>
        </p:nvSpPr>
        <p:spPr bwMode="auto">
          <a:xfrm>
            <a:off x="3978520" y="5819776"/>
            <a:ext cx="923192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02" name="Rectangle 154"/>
          <p:cNvSpPr>
            <a:spLocks noChangeArrowheads="1"/>
          </p:cNvSpPr>
          <p:nvPr/>
        </p:nvSpPr>
        <p:spPr bwMode="auto">
          <a:xfrm>
            <a:off x="5125915" y="1336675"/>
            <a:ext cx="926123" cy="127000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ปริมาณขายไฟฟ้า</a:t>
            </a:r>
          </a:p>
        </p:txBody>
      </p:sp>
      <p:sp>
        <p:nvSpPr>
          <p:cNvPr id="5045403" name="Rectangle 155"/>
          <p:cNvSpPr>
            <a:spLocks noChangeArrowheads="1"/>
          </p:cNvSpPr>
          <p:nvPr/>
        </p:nvSpPr>
        <p:spPr bwMode="auto">
          <a:xfrm>
            <a:off x="5125915" y="1463676"/>
            <a:ext cx="926123" cy="123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kWh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04" name="Rectangle 156"/>
          <p:cNvSpPr>
            <a:spLocks noChangeArrowheads="1"/>
          </p:cNvSpPr>
          <p:nvPr/>
        </p:nvSpPr>
        <p:spPr bwMode="auto">
          <a:xfrm>
            <a:off x="5125916" y="1633539"/>
            <a:ext cx="924658" cy="123825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ค่าไฟฟ้า</a:t>
            </a:r>
          </a:p>
        </p:txBody>
      </p:sp>
      <p:sp>
        <p:nvSpPr>
          <p:cNvPr id="5045405" name="Rectangle 157"/>
          <p:cNvSpPr>
            <a:spLocks noChangeArrowheads="1"/>
          </p:cNvSpPr>
          <p:nvPr/>
        </p:nvSpPr>
        <p:spPr bwMode="auto">
          <a:xfrm>
            <a:off x="5125916" y="1757363"/>
            <a:ext cx="924658" cy="1254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06" name="Rectangle 158"/>
          <p:cNvSpPr>
            <a:spLocks noChangeArrowheads="1"/>
          </p:cNvSpPr>
          <p:nvPr/>
        </p:nvSpPr>
        <p:spPr bwMode="auto">
          <a:xfrm>
            <a:off x="6282104" y="1422400"/>
            <a:ext cx="924657" cy="127000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ปริมาณไฟฟ้าที่ผลิต</a:t>
            </a:r>
          </a:p>
        </p:txBody>
      </p:sp>
      <p:sp>
        <p:nvSpPr>
          <p:cNvPr id="5045407" name="Rectangle 159"/>
          <p:cNvSpPr>
            <a:spLocks noChangeArrowheads="1"/>
          </p:cNvSpPr>
          <p:nvPr/>
        </p:nvSpPr>
        <p:spPr bwMode="auto">
          <a:xfrm>
            <a:off x="6282104" y="1549401"/>
            <a:ext cx="924657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kWh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08" name="Rectangle 160"/>
          <p:cNvSpPr>
            <a:spLocks noChangeArrowheads="1"/>
          </p:cNvSpPr>
          <p:nvPr/>
        </p:nvSpPr>
        <p:spPr bwMode="auto">
          <a:xfrm>
            <a:off x="6282105" y="1719263"/>
            <a:ext cx="923192" cy="125412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ปริมาณไฟฟ้าที่ซื้อ</a:t>
            </a:r>
          </a:p>
        </p:txBody>
      </p:sp>
      <p:sp>
        <p:nvSpPr>
          <p:cNvPr id="5045409" name="Rectangle 161"/>
          <p:cNvSpPr>
            <a:spLocks noChangeArrowheads="1"/>
          </p:cNvSpPr>
          <p:nvPr/>
        </p:nvSpPr>
        <p:spPr bwMode="auto">
          <a:xfrm>
            <a:off x="6282105" y="1844676"/>
            <a:ext cx="923192" cy="123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kWh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10" name="Rectangle 162"/>
          <p:cNvSpPr>
            <a:spLocks noChangeArrowheads="1"/>
          </p:cNvSpPr>
          <p:nvPr/>
        </p:nvSpPr>
        <p:spPr bwMode="auto">
          <a:xfrm>
            <a:off x="5125915" y="1954213"/>
            <a:ext cx="926123" cy="125412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อัตราดอกเบี้ย</a:t>
            </a:r>
          </a:p>
        </p:txBody>
      </p:sp>
      <p:sp>
        <p:nvSpPr>
          <p:cNvPr id="5045411" name="Rectangle 163"/>
          <p:cNvSpPr>
            <a:spLocks noChangeArrowheads="1"/>
          </p:cNvSpPr>
          <p:nvPr/>
        </p:nvSpPr>
        <p:spPr bwMode="auto">
          <a:xfrm>
            <a:off x="5125915" y="2079626"/>
            <a:ext cx="926123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12" name="Rectangle 164"/>
          <p:cNvSpPr>
            <a:spLocks noChangeArrowheads="1"/>
          </p:cNvSpPr>
          <p:nvPr/>
        </p:nvSpPr>
        <p:spPr bwMode="auto">
          <a:xfrm>
            <a:off x="5125916" y="2249488"/>
            <a:ext cx="924658" cy="125412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อัตราแลกเปลี่ยน </a:t>
            </a:r>
            <a:r>
              <a:rPr lang="en-US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(FX)</a:t>
            </a:r>
            <a:endParaRPr lang="en-GB" sz="1000">
              <a:solidFill>
                <a:schemeClr val="bg1"/>
              </a:solidFill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13" name="Rectangle 165"/>
          <p:cNvSpPr>
            <a:spLocks noChangeArrowheads="1"/>
          </p:cNvSpPr>
          <p:nvPr/>
        </p:nvSpPr>
        <p:spPr bwMode="auto">
          <a:xfrm>
            <a:off x="5125916" y="2374901"/>
            <a:ext cx="924658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cxnSp>
        <p:nvCxnSpPr>
          <p:cNvPr id="5045414" name="AutoShape 166"/>
          <p:cNvCxnSpPr>
            <a:cxnSpLocks noChangeShapeType="1"/>
            <a:stCxn id="5045311" idx="3"/>
            <a:endCxn id="5045281" idx="1"/>
          </p:cNvCxnSpPr>
          <p:nvPr/>
        </p:nvCxnSpPr>
        <p:spPr bwMode="auto">
          <a:xfrm>
            <a:off x="3727939" y="2778125"/>
            <a:ext cx="275492" cy="1079500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</p:spPr>
      </p:cxnSp>
      <p:sp>
        <p:nvSpPr>
          <p:cNvPr id="5045415" name="Rectangle 167"/>
          <p:cNvSpPr>
            <a:spLocks noChangeArrowheads="1"/>
          </p:cNvSpPr>
          <p:nvPr/>
        </p:nvSpPr>
        <p:spPr bwMode="auto">
          <a:xfrm>
            <a:off x="3988777" y="2830513"/>
            <a:ext cx="924658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ขายพลังงานไฟฟ้า</a:t>
            </a:r>
          </a:p>
        </p:txBody>
      </p:sp>
      <p:sp>
        <p:nvSpPr>
          <p:cNvPr id="5045416" name="Rectangle 168"/>
          <p:cNvSpPr>
            <a:spLocks noChangeArrowheads="1"/>
          </p:cNvSpPr>
          <p:nvPr/>
        </p:nvSpPr>
        <p:spPr bwMode="auto">
          <a:xfrm>
            <a:off x="3988777" y="2957513"/>
            <a:ext cx="924658" cy="1254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17" name="Rectangle 169"/>
          <p:cNvSpPr>
            <a:spLocks noChangeArrowheads="1"/>
          </p:cNvSpPr>
          <p:nvPr/>
        </p:nvSpPr>
        <p:spPr bwMode="auto">
          <a:xfrm>
            <a:off x="3988777" y="3125788"/>
            <a:ext cx="924658" cy="125412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สินค้าและบริการอื่น</a:t>
            </a:r>
          </a:p>
        </p:txBody>
      </p:sp>
      <p:sp>
        <p:nvSpPr>
          <p:cNvPr id="5045418" name="Rectangle 170"/>
          <p:cNvSpPr>
            <a:spLocks noChangeArrowheads="1"/>
          </p:cNvSpPr>
          <p:nvPr/>
        </p:nvSpPr>
        <p:spPr bwMode="auto">
          <a:xfrm>
            <a:off x="3988777" y="3251201"/>
            <a:ext cx="924658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19" name="Rectangle 171"/>
          <p:cNvSpPr>
            <a:spLocks noChangeArrowheads="1"/>
          </p:cNvSpPr>
          <p:nvPr/>
        </p:nvSpPr>
        <p:spPr bwMode="auto">
          <a:xfrm>
            <a:off x="3988777" y="3424238"/>
            <a:ext cx="924658" cy="125412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ขายและบริหาร</a:t>
            </a:r>
          </a:p>
        </p:txBody>
      </p:sp>
      <p:sp>
        <p:nvSpPr>
          <p:cNvPr id="5045420" name="Rectangle 172"/>
          <p:cNvSpPr>
            <a:spLocks noChangeArrowheads="1"/>
          </p:cNvSpPr>
          <p:nvPr/>
        </p:nvSpPr>
        <p:spPr bwMode="auto">
          <a:xfrm>
            <a:off x="3988777" y="3549651"/>
            <a:ext cx="924658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21" name="Rectangle 173"/>
          <p:cNvSpPr>
            <a:spLocks noChangeArrowheads="1"/>
          </p:cNvSpPr>
          <p:nvPr/>
        </p:nvSpPr>
        <p:spPr bwMode="auto">
          <a:xfrm>
            <a:off x="4000501" y="3732213"/>
            <a:ext cx="924658" cy="125412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อื่นๆ</a:t>
            </a:r>
          </a:p>
        </p:txBody>
      </p:sp>
      <p:sp>
        <p:nvSpPr>
          <p:cNvPr id="5045422" name="Rectangle 174"/>
          <p:cNvSpPr>
            <a:spLocks noChangeArrowheads="1"/>
          </p:cNvSpPr>
          <p:nvPr/>
        </p:nvSpPr>
        <p:spPr bwMode="auto">
          <a:xfrm>
            <a:off x="4000501" y="3857626"/>
            <a:ext cx="924658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23" name="Rectangle 175"/>
          <p:cNvSpPr>
            <a:spLocks noChangeArrowheads="1"/>
          </p:cNvSpPr>
          <p:nvPr/>
        </p:nvSpPr>
        <p:spPr bwMode="auto">
          <a:xfrm>
            <a:off x="5927481" y="2655888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424" name="Rectangle 176"/>
          <p:cNvSpPr>
            <a:spLocks noChangeArrowheads="1"/>
          </p:cNvSpPr>
          <p:nvPr/>
        </p:nvSpPr>
        <p:spPr bwMode="auto">
          <a:xfrm>
            <a:off x="5125915" y="2584450"/>
            <a:ext cx="926123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ค่าเชื้อเพลิง</a:t>
            </a:r>
          </a:p>
        </p:txBody>
      </p:sp>
      <p:sp>
        <p:nvSpPr>
          <p:cNvPr id="5045425" name="Rectangle 177"/>
          <p:cNvSpPr>
            <a:spLocks noChangeArrowheads="1"/>
          </p:cNvSpPr>
          <p:nvPr/>
        </p:nvSpPr>
        <p:spPr bwMode="auto">
          <a:xfrm>
            <a:off x="5125915" y="2711451"/>
            <a:ext cx="926123" cy="123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26" name="Rectangle 178"/>
          <p:cNvSpPr>
            <a:spLocks noChangeArrowheads="1"/>
          </p:cNvSpPr>
          <p:nvPr/>
        </p:nvSpPr>
        <p:spPr bwMode="auto">
          <a:xfrm>
            <a:off x="5927481" y="3013075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427" name="Rectangle 179"/>
          <p:cNvSpPr>
            <a:spLocks noChangeArrowheads="1"/>
          </p:cNvSpPr>
          <p:nvPr/>
        </p:nvSpPr>
        <p:spPr bwMode="auto">
          <a:xfrm>
            <a:off x="5125915" y="2952750"/>
            <a:ext cx="926123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ค่าใช้จ่ายในการผลิต</a:t>
            </a:r>
          </a:p>
        </p:txBody>
      </p:sp>
      <p:sp>
        <p:nvSpPr>
          <p:cNvPr id="5045428" name="Rectangle 180"/>
          <p:cNvSpPr>
            <a:spLocks noChangeArrowheads="1"/>
          </p:cNvSpPr>
          <p:nvPr/>
        </p:nvSpPr>
        <p:spPr bwMode="auto">
          <a:xfrm>
            <a:off x="5125915" y="3079751"/>
            <a:ext cx="926123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29" name="Rectangle 181"/>
          <p:cNvSpPr>
            <a:spLocks noChangeArrowheads="1"/>
          </p:cNvSpPr>
          <p:nvPr/>
        </p:nvSpPr>
        <p:spPr bwMode="auto">
          <a:xfrm>
            <a:off x="5927481" y="3429000"/>
            <a:ext cx="80596" cy="1031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430" name="Rectangle 182"/>
          <p:cNvSpPr>
            <a:spLocks noChangeArrowheads="1"/>
          </p:cNvSpPr>
          <p:nvPr/>
        </p:nvSpPr>
        <p:spPr bwMode="auto">
          <a:xfrm>
            <a:off x="5125915" y="3359151"/>
            <a:ext cx="926123" cy="125413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ค่าใช้จ่ายในการส่ง</a:t>
            </a:r>
          </a:p>
        </p:txBody>
      </p:sp>
      <p:sp>
        <p:nvSpPr>
          <p:cNvPr id="5045431" name="Rectangle 183"/>
          <p:cNvSpPr>
            <a:spLocks noChangeArrowheads="1"/>
          </p:cNvSpPr>
          <p:nvPr/>
        </p:nvSpPr>
        <p:spPr bwMode="auto">
          <a:xfrm>
            <a:off x="5125915" y="3484563"/>
            <a:ext cx="926123" cy="1254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32" name="Rectangle 184"/>
          <p:cNvSpPr>
            <a:spLocks noChangeArrowheads="1"/>
          </p:cNvSpPr>
          <p:nvPr/>
        </p:nvSpPr>
        <p:spPr bwMode="auto">
          <a:xfrm>
            <a:off x="5927481" y="3790950"/>
            <a:ext cx="8059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433" name="Rectangle 185"/>
          <p:cNvSpPr>
            <a:spLocks noChangeArrowheads="1"/>
          </p:cNvSpPr>
          <p:nvPr/>
        </p:nvSpPr>
        <p:spPr bwMode="auto">
          <a:xfrm>
            <a:off x="5125915" y="3732213"/>
            <a:ext cx="926123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ค่าซื้อพลังงานไฟฟ้า</a:t>
            </a:r>
          </a:p>
        </p:txBody>
      </p:sp>
      <p:sp>
        <p:nvSpPr>
          <p:cNvPr id="5045434" name="Rectangle 186"/>
          <p:cNvSpPr>
            <a:spLocks noChangeArrowheads="1"/>
          </p:cNvSpPr>
          <p:nvPr/>
        </p:nvSpPr>
        <p:spPr bwMode="auto">
          <a:xfrm>
            <a:off x="5125915" y="3857626"/>
            <a:ext cx="926123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35" name="Rectangle 187"/>
          <p:cNvSpPr>
            <a:spLocks noChangeArrowheads="1"/>
          </p:cNvSpPr>
          <p:nvPr/>
        </p:nvSpPr>
        <p:spPr bwMode="auto">
          <a:xfrm>
            <a:off x="6282104" y="2090738"/>
            <a:ext cx="924657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ราคาเชื้อเพลิง</a:t>
            </a:r>
          </a:p>
        </p:txBody>
      </p:sp>
      <p:sp>
        <p:nvSpPr>
          <p:cNvPr id="5045436" name="Rectangle 188"/>
          <p:cNvSpPr>
            <a:spLocks noChangeArrowheads="1"/>
          </p:cNvSpPr>
          <p:nvPr/>
        </p:nvSpPr>
        <p:spPr bwMode="auto">
          <a:xfrm>
            <a:off x="6282104" y="2217739"/>
            <a:ext cx="924657" cy="123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37" name="Rectangle 189"/>
          <p:cNvSpPr>
            <a:spLocks noChangeArrowheads="1"/>
          </p:cNvSpPr>
          <p:nvPr/>
        </p:nvSpPr>
        <p:spPr bwMode="auto">
          <a:xfrm>
            <a:off x="6282104" y="2386013"/>
            <a:ext cx="924657" cy="125412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ปริมาณเชื้อเพลิงที่ใช้</a:t>
            </a:r>
          </a:p>
        </p:txBody>
      </p:sp>
      <p:sp>
        <p:nvSpPr>
          <p:cNvPr id="5045438" name="Rectangle 190"/>
          <p:cNvSpPr>
            <a:spLocks noChangeArrowheads="1"/>
          </p:cNvSpPr>
          <p:nvPr/>
        </p:nvSpPr>
        <p:spPr bwMode="auto">
          <a:xfrm>
            <a:off x="6282104" y="2511426"/>
            <a:ext cx="924657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kWh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39" name="Rectangle 191"/>
          <p:cNvSpPr>
            <a:spLocks noChangeArrowheads="1"/>
          </p:cNvSpPr>
          <p:nvPr/>
        </p:nvSpPr>
        <p:spPr bwMode="auto">
          <a:xfrm>
            <a:off x="6282104" y="2719388"/>
            <a:ext cx="924657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ต้นทุนการผลิตต่อหน่วย</a:t>
            </a:r>
          </a:p>
        </p:txBody>
      </p:sp>
      <p:sp>
        <p:nvSpPr>
          <p:cNvPr id="5045440" name="Rectangle 192"/>
          <p:cNvSpPr>
            <a:spLocks noChangeArrowheads="1"/>
          </p:cNvSpPr>
          <p:nvPr/>
        </p:nvSpPr>
        <p:spPr bwMode="auto">
          <a:xfrm>
            <a:off x="6282104" y="2846388"/>
            <a:ext cx="924657" cy="1254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     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บาท</a:t>
            </a: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/kWh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41" name="Rectangle 193"/>
          <p:cNvSpPr>
            <a:spLocks noChangeArrowheads="1"/>
          </p:cNvSpPr>
          <p:nvPr/>
        </p:nvSpPr>
        <p:spPr bwMode="auto">
          <a:xfrm>
            <a:off x="6282104" y="3014663"/>
            <a:ext cx="924657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ปริมาณไฟฟ้าที่ผลิต</a:t>
            </a:r>
          </a:p>
        </p:txBody>
      </p:sp>
      <p:sp>
        <p:nvSpPr>
          <p:cNvPr id="5045442" name="Rectangle 194"/>
          <p:cNvSpPr>
            <a:spLocks noChangeArrowheads="1"/>
          </p:cNvSpPr>
          <p:nvPr/>
        </p:nvSpPr>
        <p:spPr bwMode="auto">
          <a:xfrm>
            <a:off x="6282104" y="3141664"/>
            <a:ext cx="924657" cy="123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kWh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43" name="Rectangle 195"/>
          <p:cNvSpPr>
            <a:spLocks noChangeArrowheads="1"/>
          </p:cNvSpPr>
          <p:nvPr/>
        </p:nvSpPr>
        <p:spPr bwMode="auto">
          <a:xfrm>
            <a:off x="6282104" y="3321050"/>
            <a:ext cx="924657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ต้นทุนการส่งต่อหน่วย</a:t>
            </a:r>
          </a:p>
        </p:txBody>
      </p:sp>
      <p:sp>
        <p:nvSpPr>
          <p:cNvPr id="5045444" name="Rectangle 196"/>
          <p:cNvSpPr>
            <a:spLocks noChangeArrowheads="1"/>
          </p:cNvSpPr>
          <p:nvPr/>
        </p:nvSpPr>
        <p:spPr bwMode="auto">
          <a:xfrm>
            <a:off x="6282104" y="3448050"/>
            <a:ext cx="924657" cy="123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    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บาท</a:t>
            </a: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/kWh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45" name="Rectangle 197"/>
          <p:cNvSpPr>
            <a:spLocks noChangeArrowheads="1"/>
          </p:cNvSpPr>
          <p:nvPr/>
        </p:nvSpPr>
        <p:spPr bwMode="auto">
          <a:xfrm>
            <a:off x="6282104" y="3614738"/>
            <a:ext cx="924657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ปริมาณไฟฟ้าที่ขาย</a:t>
            </a:r>
          </a:p>
        </p:txBody>
      </p:sp>
      <p:sp>
        <p:nvSpPr>
          <p:cNvPr id="5045446" name="Rectangle 198"/>
          <p:cNvSpPr>
            <a:spLocks noChangeArrowheads="1"/>
          </p:cNvSpPr>
          <p:nvPr/>
        </p:nvSpPr>
        <p:spPr bwMode="auto">
          <a:xfrm>
            <a:off x="6282104" y="3741738"/>
            <a:ext cx="924657" cy="1254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kWh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47" name="Rectangle 199"/>
          <p:cNvSpPr>
            <a:spLocks noChangeArrowheads="1"/>
          </p:cNvSpPr>
          <p:nvPr/>
        </p:nvSpPr>
        <p:spPr bwMode="auto">
          <a:xfrm>
            <a:off x="6282104" y="3954463"/>
            <a:ext cx="924657" cy="125412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ราคาไฟฟ้าต่อหน่วย</a:t>
            </a:r>
          </a:p>
        </p:txBody>
      </p:sp>
      <p:sp>
        <p:nvSpPr>
          <p:cNvPr id="5045448" name="Rectangle 200"/>
          <p:cNvSpPr>
            <a:spLocks noChangeArrowheads="1"/>
          </p:cNvSpPr>
          <p:nvPr/>
        </p:nvSpPr>
        <p:spPr bwMode="auto">
          <a:xfrm>
            <a:off x="6282104" y="4079876"/>
            <a:ext cx="924657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     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บาท</a:t>
            </a: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/kWh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49" name="Rectangle 201"/>
          <p:cNvSpPr>
            <a:spLocks noChangeArrowheads="1"/>
          </p:cNvSpPr>
          <p:nvPr/>
        </p:nvSpPr>
        <p:spPr bwMode="auto">
          <a:xfrm>
            <a:off x="6282104" y="4248150"/>
            <a:ext cx="924657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ปริมาณไฟฟ้าที่ซื้อ</a:t>
            </a:r>
          </a:p>
        </p:txBody>
      </p:sp>
      <p:sp>
        <p:nvSpPr>
          <p:cNvPr id="5045450" name="Rectangle 202"/>
          <p:cNvSpPr>
            <a:spLocks noChangeArrowheads="1"/>
          </p:cNvSpPr>
          <p:nvPr/>
        </p:nvSpPr>
        <p:spPr bwMode="auto">
          <a:xfrm>
            <a:off x="6282104" y="4375151"/>
            <a:ext cx="924657" cy="1254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xxx kWh</a:t>
            </a:r>
            <a:endParaRPr lang="en-GB" sz="10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51" name="Rectangle 203"/>
          <p:cNvSpPr>
            <a:spLocks noChangeArrowheads="1"/>
          </p:cNvSpPr>
          <p:nvPr/>
        </p:nvSpPr>
        <p:spPr bwMode="auto">
          <a:xfrm>
            <a:off x="7454412" y="2347914"/>
            <a:ext cx="924657" cy="123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        xxx kWh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52" name="Rectangle 204"/>
          <p:cNvSpPr>
            <a:spLocks noChangeArrowheads="1"/>
          </p:cNvSpPr>
          <p:nvPr/>
        </p:nvSpPr>
        <p:spPr bwMode="auto">
          <a:xfrm>
            <a:off x="7454412" y="2544763"/>
            <a:ext cx="924657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Heating Value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53" name="Rectangle 205"/>
          <p:cNvSpPr>
            <a:spLocks noChangeArrowheads="1"/>
          </p:cNvSpPr>
          <p:nvPr/>
        </p:nvSpPr>
        <p:spPr bwMode="auto">
          <a:xfrm>
            <a:off x="7454412" y="2665414"/>
            <a:ext cx="924657" cy="123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           xxx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grpSp>
        <p:nvGrpSpPr>
          <p:cNvPr id="4" name="Group 206"/>
          <p:cNvGrpSpPr>
            <a:grpSpLocks/>
          </p:cNvGrpSpPr>
          <p:nvPr/>
        </p:nvGrpSpPr>
        <p:grpSpPr bwMode="auto">
          <a:xfrm>
            <a:off x="2639158" y="2027238"/>
            <a:ext cx="127488" cy="3136900"/>
            <a:chOff x="1800" y="1360"/>
            <a:chExt cx="88" cy="1976"/>
          </a:xfrm>
        </p:grpSpPr>
        <p:sp>
          <p:nvSpPr>
            <p:cNvPr id="5045455" name="Oval 207"/>
            <p:cNvSpPr>
              <a:spLocks noChangeArrowheads="1"/>
            </p:cNvSpPr>
            <p:nvPr/>
          </p:nvSpPr>
          <p:spPr bwMode="auto">
            <a:xfrm>
              <a:off x="1800" y="1784"/>
              <a:ext cx="88" cy="8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>
                  <a:latin typeface="FreesiaUPC" pitchFamily="34" charset="-34"/>
                  <a:ea typeface="Arial Unicode MS" pitchFamily="34" charset="-128"/>
                  <a:cs typeface="Arial Unicode MS" pitchFamily="34" charset="-128"/>
                </a:rPr>
                <a:t>-</a:t>
              </a:r>
              <a:endParaRPr lang="en-GB">
                <a:latin typeface="FreesiaUPC" pitchFamily="34" charset="-34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045456" name="Oval 208"/>
            <p:cNvSpPr>
              <a:spLocks noChangeArrowheads="1"/>
            </p:cNvSpPr>
            <p:nvPr/>
          </p:nvSpPr>
          <p:spPr bwMode="auto">
            <a:xfrm>
              <a:off x="1800" y="2112"/>
              <a:ext cx="88" cy="8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>
                  <a:latin typeface="FreesiaUPC" pitchFamily="34" charset="-34"/>
                  <a:ea typeface="Arial Unicode MS" pitchFamily="34" charset="-128"/>
                  <a:cs typeface="Arial Unicode MS" pitchFamily="34" charset="-128"/>
                </a:rPr>
                <a:t>-</a:t>
              </a:r>
              <a:endParaRPr lang="en-GB">
                <a:latin typeface="FreesiaUPC" pitchFamily="34" charset="-34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045457" name="Oval 209"/>
            <p:cNvSpPr>
              <a:spLocks noChangeArrowheads="1"/>
            </p:cNvSpPr>
            <p:nvPr/>
          </p:nvSpPr>
          <p:spPr bwMode="auto">
            <a:xfrm>
              <a:off x="1800" y="2400"/>
              <a:ext cx="88" cy="8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dirty="0">
                  <a:latin typeface="FreesiaUPC" pitchFamily="34" charset="-34"/>
                  <a:ea typeface="Arial Unicode MS" pitchFamily="34" charset="-128"/>
                  <a:cs typeface="Arial Unicode MS" pitchFamily="34" charset="-128"/>
                </a:rPr>
                <a:t>+</a:t>
              </a:r>
              <a:endParaRPr lang="en-GB" dirty="0">
                <a:latin typeface="FreesiaUPC" pitchFamily="34" charset="-34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045458" name="Oval 210"/>
            <p:cNvSpPr>
              <a:spLocks noChangeArrowheads="1"/>
            </p:cNvSpPr>
            <p:nvPr/>
          </p:nvSpPr>
          <p:spPr bwMode="auto">
            <a:xfrm>
              <a:off x="1800" y="1360"/>
              <a:ext cx="88" cy="8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dirty="0">
                  <a:latin typeface="FreesiaUPC" pitchFamily="34" charset="-34"/>
                  <a:ea typeface="Arial Unicode MS" pitchFamily="34" charset="-128"/>
                  <a:cs typeface="Arial Unicode MS" pitchFamily="34" charset="-128"/>
                </a:rPr>
                <a:t>+</a:t>
              </a:r>
              <a:endParaRPr lang="en-GB" dirty="0">
                <a:latin typeface="FreesiaUPC" pitchFamily="34" charset="-34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045459" name="Oval 211"/>
            <p:cNvSpPr>
              <a:spLocks noChangeArrowheads="1"/>
            </p:cNvSpPr>
            <p:nvPr/>
          </p:nvSpPr>
          <p:spPr bwMode="auto">
            <a:xfrm>
              <a:off x="1800" y="3248"/>
              <a:ext cx="88" cy="8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>
                  <a:latin typeface="FreesiaUPC" pitchFamily="34" charset="-34"/>
                  <a:ea typeface="Arial Unicode MS" pitchFamily="34" charset="-128"/>
                  <a:cs typeface="Arial Unicode MS" pitchFamily="34" charset="-128"/>
                </a:rPr>
                <a:t>X</a:t>
              </a:r>
              <a:endParaRPr lang="en-GB">
                <a:latin typeface="FreesiaUPC" pitchFamily="34" charset="-34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sp>
        <p:nvSpPr>
          <p:cNvPr id="5045460" name="Oval 212"/>
          <p:cNvSpPr>
            <a:spLocks noChangeArrowheads="1"/>
          </p:cNvSpPr>
          <p:nvPr/>
        </p:nvSpPr>
        <p:spPr bwMode="auto">
          <a:xfrm>
            <a:off x="1572358" y="3767138"/>
            <a:ext cx="127488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61" name="Oval 213"/>
          <p:cNvSpPr>
            <a:spLocks noChangeArrowheads="1"/>
          </p:cNvSpPr>
          <p:nvPr/>
        </p:nvSpPr>
        <p:spPr bwMode="auto">
          <a:xfrm>
            <a:off x="3798277" y="18494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62" name="Oval 214"/>
          <p:cNvSpPr>
            <a:spLocks noChangeArrowheads="1"/>
          </p:cNvSpPr>
          <p:nvPr/>
        </p:nvSpPr>
        <p:spPr bwMode="auto">
          <a:xfrm>
            <a:off x="3798277" y="21542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63" name="Oval 215"/>
          <p:cNvSpPr>
            <a:spLocks noChangeArrowheads="1"/>
          </p:cNvSpPr>
          <p:nvPr/>
        </p:nvSpPr>
        <p:spPr bwMode="auto">
          <a:xfrm>
            <a:off x="3798277" y="24463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64" name="Oval 216"/>
          <p:cNvSpPr>
            <a:spLocks noChangeArrowheads="1"/>
          </p:cNvSpPr>
          <p:nvPr/>
        </p:nvSpPr>
        <p:spPr bwMode="auto">
          <a:xfrm>
            <a:off x="3798277" y="29035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65" name="Oval 217"/>
          <p:cNvSpPr>
            <a:spLocks noChangeArrowheads="1"/>
          </p:cNvSpPr>
          <p:nvPr/>
        </p:nvSpPr>
        <p:spPr bwMode="auto">
          <a:xfrm>
            <a:off x="3798277" y="31829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66" name="Oval 218"/>
          <p:cNvSpPr>
            <a:spLocks noChangeArrowheads="1"/>
          </p:cNvSpPr>
          <p:nvPr/>
        </p:nvSpPr>
        <p:spPr bwMode="auto">
          <a:xfrm>
            <a:off x="3798277" y="34623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dirty="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 dirty="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67" name="Oval 219"/>
          <p:cNvSpPr>
            <a:spLocks noChangeArrowheads="1"/>
          </p:cNvSpPr>
          <p:nvPr/>
        </p:nvSpPr>
        <p:spPr bwMode="auto">
          <a:xfrm>
            <a:off x="3798277" y="15446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68" name="Oval 220"/>
          <p:cNvSpPr>
            <a:spLocks noChangeArrowheads="1"/>
          </p:cNvSpPr>
          <p:nvPr/>
        </p:nvSpPr>
        <p:spPr bwMode="auto">
          <a:xfrm>
            <a:off x="3798277" y="37925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69" name="Oval 221"/>
          <p:cNvSpPr>
            <a:spLocks noChangeArrowheads="1"/>
          </p:cNvSpPr>
          <p:nvPr/>
        </p:nvSpPr>
        <p:spPr bwMode="auto">
          <a:xfrm>
            <a:off x="3798277" y="54562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70" name="Oval 222"/>
          <p:cNvSpPr>
            <a:spLocks noChangeArrowheads="1"/>
          </p:cNvSpPr>
          <p:nvPr/>
        </p:nvSpPr>
        <p:spPr bwMode="auto">
          <a:xfrm>
            <a:off x="3798277" y="57483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-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71" name="Oval 223"/>
          <p:cNvSpPr>
            <a:spLocks noChangeArrowheads="1"/>
          </p:cNvSpPr>
          <p:nvPr/>
        </p:nvSpPr>
        <p:spPr bwMode="auto">
          <a:xfrm>
            <a:off x="3798277" y="51514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72" name="Oval 224"/>
          <p:cNvSpPr>
            <a:spLocks noChangeArrowheads="1"/>
          </p:cNvSpPr>
          <p:nvPr/>
        </p:nvSpPr>
        <p:spPr bwMode="auto">
          <a:xfrm>
            <a:off x="4967654" y="1535113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73" name="Oval 225"/>
          <p:cNvSpPr>
            <a:spLocks noChangeArrowheads="1"/>
          </p:cNvSpPr>
          <p:nvPr/>
        </p:nvSpPr>
        <p:spPr bwMode="auto">
          <a:xfrm>
            <a:off x="4967654" y="214788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900">
                <a:latin typeface="Vivaldi" pitchFamily="66" charset="0"/>
                <a:ea typeface="Arial Unicode MS" pitchFamily="34" charset="-128"/>
                <a:cs typeface="Arial Unicode MS" pitchFamily="34" charset="-128"/>
              </a:rPr>
              <a:t>f</a:t>
            </a:r>
            <a:endParaRPr lang="en-US" sz="900">
              <a:latin typeface="Sylfae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74" name="Oval 226"/>
          <p:cNvSpPr>
            <a:spLocks noChangeArrowheads="1"/>
          </p:cNvSpPr>
          <p:nvPr/>
        </p:nvSpPr>
        <p:spPr bwMode="auto">
          <a:xfrm>
            <a:off x="4967654" y="270668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75" name="Oval 227"/>
          <p:cNvSpPr>
            <a:spLocks noChangeArrowheads="1"/>
          </p:cNvSpPr>
          <p:nvPr/>
        </p:nvSpPr>
        <p:spPr bwMode="auto">
          <a:xfrm>
            <a:off x="4967654" y="299878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76" name="Oval 228"/>
          <p:cNvSpPr>
            <a:spLocks noChangeArrowheads="1"/>
          </p:cNvSpPr>
          <p:nvPr/>
        </p:nvSpPr>
        <p:spPr bwMode="auto">
          <a:xfrm>
            <a:off x="4976446" y="339248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77" name="Oval 229"/>
          <p:cNvSpPr>
            <a:spLocks noChangeArrowheads="1"/>
          </p:cNvSpPr>
          <p:nvPr/>
        </p:nvSpPr>
        <p:spPr bwMode="auto">
          <a:xfrm>
            <a:off x="4976446" y="376078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78" name="Oval 230"/>
          <p:cNvSpPr>
            <a:spLocks noChangeArrowheads="1"/>
          </p:cNvSpPr>
          <p:nvPr/>
        </p:nvSpPr>
        <p:spPr bwMode="auto">
          <a:xfrm>
            <a:off x="6084277" y="1363663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+</a:t>
            </a:r>
            <a:endParaRPr lang="en-GB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79" name="Oval 231"/>
          <p:cNvSpPr>
            <a:spLocks noChangeArrowheads="1"/>
          </p:cNvSpPr>
          <p:nvPr/>
        </p:nvSpPr>
        <p:spPr bwMode="auto">
          <a:xfrm>
            <a:off x="6084277" y="26241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900">
                <a:latin typeface="Vivaldi" pitchFamily="66" charset="0"/>
                <a:ea typeface="Arial Unicode MS" pitchFamily="34" charset="-128"/>
                <a:cs typeface="Arial Unicode MS" pitchFamily="34" charset="-128"/>
              </a:rPr>
              <a:t>f</a:t>
            </a:r>
            <a:endParaRPr lang="en-US" sz="900">
              <a:latin typeface="Sylfae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80" name="Oval 232"/>
          <p:cNvSpPr>
            <a:spLocks noChangeArrowheads="1"/>
          </p:cNvSpPr>
          <p:nvPr/>
        </p:nvSpPr>
        <p:spPr bwMode="auto">
          <a:xfrm>
            <a:off x="6084277" y="29670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900">
                <a:latin typeface="Vivaldi" pitchFamily="66" charset="0"/>
                <a:ea typeface="Arial Unicode MS" pitchFamily="34" charset="-128"/>
                <a:cs typeface="Arial Unicode MS" pitchFamily="34" charset="-128"/>
              </a:rPr>
              <a:t>f</a:t>
            </a:r>
            <a:endParaRPr lang="en-US" sz="900">
              <a:latin typeface="Sylfae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81" name="Oval 233"/>
          <p:cNvSpPr>
            <a:spLocks noChangeArrowheads="1"/>
          </p:cNvSpPr>
          <p:nvPr/>
        </p:nvSpPr>
        <p:spPr bwMode="auto">
          <a:xfrm>
            <a:off x="6084277" y="3395663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900">
                <a:latin typeface="Vivaldi" pitchFamily="66" charset="0"/>
                <a:ea typeface="Arial Unicode MS" pitchFamily="34" charset="-128"/>
                <a:cs typeface="Arial Unicode MS" pitchFamily="34" charset="-128"/>
              </a:rPr>
              <a:t>f</a:t>
            </a:r>
            <a:endParaRPr lang="en-US" sz="900">
              <a:latin typeface="Sylfae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82" name="Oval 234"/>
          <p:cNvSpPr>
            <a:spLocks noChangeArrowheads="1"/>
          </p:cNvSpPr>
          <p:nvPr/>
        </p:nvSpPr>
        <p:spPr bwMode="auto">
          <a:xfrm>
            <a:off x="6084277" y="3776663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900">
                <a:latin typeface="Vivaldi" pitchFamily="66" charset="0"/>
                <a:ea typeface="Arial Unicode MS" pitchFamily="34" charset="-128"/>
                <a:cs typeface="Arial Unicode MS" pitchFamily="34" charset="-128"/>
              </a:rPr>
              <a:t>f</a:t>
            </a:r>
            <a:endParaRPr lang="en-US" sz="900">
              <a:latin typeface="Sylfae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83" name="Rectangle 235"/>
          <p:cNvSpPr>
            <a:spLocks noChangeArrowheads="1"/>
          </p:cNvSpPr>
          <p:nvPr/>
        </p:nvSpPr>
        <p:spPr bwMode="auto">
          <a:xfrm>
            <a:off x="7454412" y="3468688"/>
            <a:ext cx="924657" cy="127000"/>
          </a:xfrm>
          <a:prstGeom prst="rect">
            <a:avLst/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ค่า </a:t>
            </a: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AP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84" name="Rectangle 236"/>
          <p:cNvSpPr>
            <a:spLocks noChangeArrowheads="1"/>
          </p:cNvSpPr>
          <p:nvPr/>
        </p:nvSpPr>
        <p:spPr bwMode="auto">
          <a:xfrm>
            <a:off x="7454412" y="3595688"/>
            <a:ext cx="924657" cy="1254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xxx </a:t>
            </a:r>
            <a:r>
              <a:rPr lang="th-TH" sz="1000">
                <a:latin typeface="FreesiaUPC" pitchFamily="34" charset="-34"/>
                <a:ea typeface="Arial Unicode MS" pitchFamily="34" charset="-128"/>
                <a:cs typeface="CordiaUPC" pitchFamily="34" charset="-34"/>
              </a:rPr>
              <a:t>ล้านบาท</a:t>
            </a:r>
            <a:endParaRPr lang="en-GB" sz="1000">
              <a:latin typeface="FreesiaUPC" pitchFamily="34" charset="-34"/>
              <a:ea typeface="Arial Unicode MS" pitchFamily="34" charset="-128"/>
              <a:cs typeface="CordiaUPC" pitchFamily="34" charset="-34"/>
            </a:endParaRPr>
          </a:p>
        </p:txBody>
      </p:sp>
      <p:sp>
        <p:nvSpPr>
          <p:cNvPr id="5045485" name="Oval 237"/>
          <p:cNvSpPr>
            <a:spLocks noChangeArrowheads="1"/>
          </p:cNvSpPr>
          <p:nvPr/>
        </p:nvSpPr>
        <p:spPr bwMode="auto">
          <a:xfrm>
            <a:off x="7262446" y="4005263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900">
                <a:latin typeface="Vivaldi" pitchFamily="66" charset="0"/>
                <a:ea typeface="Arial Unicode MS" pitchFamily="34" charset="-128"/>
                <a:cs typeface="Arial Unicode MS" pitchFamily="34" charset="-128"/>
              </a:rPr>
              <a:t>f</a:t>
            </a:r>
            <a:endParaRPr lang="en-US" sz="900">
              <a:latin typeface="Sylfae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86" name="Oval 238"/>
          <p:cNvSpPr>
            <a:spLocks noChangeArrowheads="1"/>
          </p:cNvSpPr>
          <p:nvPr/>
        </p:nvSpPr>
        <p:spPr bwMode="auto">
          <a:xfrm>
            <a:off x="7280031" y="2433638"/>
            <a:ext cx="128954" cy="1397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900">
                <a:latin typeface="Vivaldi" pitchFamily="66" charset="0"/>
                <a:ea typeface="Arial Unicode MS" pitchFamily="34" charset="-128"/>
                <a:cs typeface="Arial Unicode MS" pitchFamily="34" charset="-128"/>
              </a:rPr>
              <a:t>f</a:t>
            </a:r>
            <a:endParaRPr lang="en-US" sz="900">
              <a:latin typeface="Sylfae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87" name="Rectangle 239"/>
          <p:cNvSpPr>
            <a:spLocks noChangeArrowheads="1"/>
          </p:cNvSpPr>
          <p:nvPr/>
        </p:nvSpPr>
        <p:spPr bwMode="auto">
          <a:xfrm>
            <a:off x="4741985" y="1624014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R1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88" name="Rectangle 240"/>
          <p:cNvSpPr>
            <a:spLocks noChangeArrowheads="1"/>
          </p:cNvSpPr>
          <p:nvPr/>
        </p:nvSpPr>
        <p:spPr bwMode="auto">
          <a:xfrm>
            <a:off x="5882054" y="1471614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R1.1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89" name="Rectangle 241"/>
          <p:cNvSpPr>
            <a:spLocks noChangeArrowheads="1"/>
          </p:cNvSpPr>
          <p:nvPr/>
        </p:nvSpPr>
        <p:spPr bwMode="auto">
          <a:xfrm>
            <a:off x="5882054" y="1766889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R1.2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90" name="Rectangle 242"/>
          <p:cNvSpPr>
            <a:spLocks noChangeArrowheads="1"/>
          </p:cNvSpPr>
          <p:nvPr/>
        </p:nvSpPr>
        <p:spPr bwMode="auto">
          <a:xfrm>
            <a:off x="4741985" y="1922463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R2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91" name="Rectangle 243"/>
          <p:cNvSpPr>
            <a:spLocks noChangeArrowheads="1"/>
          </p:cNvSpPr>
          <p:nvPr/>
        </p:nvSpPr>
        <p:spPr bwMode="auto">
          <a:xfrm>
            <a:off x="6937131" y="1554164"/>
            <a:ext cx="263769" cy="10477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R1.1.1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92" name="Rectangle 244"/>
          <p:cNvSpPr>
            <a:spLocks noChangeArrowheads="1"/>
          </p:cNvSpPr>
          <p:nvPr/>
        </p:nvSpPr>
        <p:spPr bwMode="auto">
          <a:xfrm>
            <a:off x="6937131" y="1858964"/>
            <a:ext cx="263769" cy="10477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R1.1.2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93" name="Rectangle 245"/>
          <p:cNvSpPr>
            <a:spLocks noChangeArrowheads="1"/>
          </p:cNvSpPr>
          <p:nvPr/>
        </p:nvSpPr>
        <p:spPr bwMode="auto">
          <a:xfrm>
            <a:off x="4741985" y="2220914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R3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94" name="Rectangle 246"/>
          <p:cNvSpPr>
            <a:spLocks noChangeArrowheads="1"/>
          </p:cNvSpPr>
          <p:nvPr/>
        </p:nvSpPr>
        <p:spPr bwMode="auto">
          <a:xfrm>
            <a:off x="4741985" y="2519364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R4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95" name="Rectangle 247"/>
          <p:cNvSpPr>
            <a:spLocks noChangeArrowheads="1"/>
          </p:cNvSpPr>
          <p:nvPr/>
        </p:nvSpPr>
        <p:spPr bwMode="auto">
          <a:xfrm>
            <a:off x="5877658" y="2087564"/>
            <a:ext cx="162657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R3.1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96" name="Rectangle 248"/>
          <p:cNvSpPr>
            <a:spLocks noChangeArrowheads="1"/>
          </p:cNvSpPr>
          <p:nvPr/>
        </p:nvSpPr>
        <p:spPr bwMode="auto">
          <a:xfrm>
            <a:off x="5877658" y="2382839"/>
            <a:ext cx="162657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R3.2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97" name="Rectangle 249"/>
          <p:cNvSpPr>
            <a:spLocks noChangeArrowheads="1"/>
          </p:cNvSpPr>
          <p:nvPr/>
        </p:nvSpPr>
        <p:spPr bwMode="auto">
          <a:xfrm>
            <a:off x="4747846" y="2963864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98" name="Rectangle 250"/>
          <p:cNvSpPr>
            <a:spLocks noChangeArrowheads="1"/>
          </p:cNvSpPr>
          <p:nvPr/>
        </p:nvSpPr>
        <p:spPr bwMode="auto">
          <a:xfrm>
            <a:off x="4747846" y="3249614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499" name="Rectangle 251"/>
          <p:cNvSpPr>
            <a:spLocks noChangeArrowheads="1"/>
          </p:cNvSpPr>
          <p:nvPr/>
        </p:nvSpPr>
        <p:spPr bwMode="auto">
          <a:xfrm>
            <a:off x="4747846" y="3548064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E3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00" name="Rectangle 252"/>
          <p:cNvSpPr>
            <a:spLocks noChangeArrowheads="1"/>
          </p:cNvSpPr>
          <p:nvPr/>
        </p:nvSpPr>
        <p:spPr bwMode="auto">
          <a:xfrm>
            <a:off x="4747846" y="3865564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E4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01" name="Rectangle 253"/>
          <p:cNvSpPr>
            <a:spLocks noChangeArrowheads="1"/>
          </p:cNvSpPr>
          <p:nvPr/>
        </p:nvSpPr>
        <p:spPr bwMode="auto">
          <a:xfrm>
            <a:off x="5877658" y="2703514"/>
            <a:ext cx="162657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02" name="Rectangle 254"/>
          <p:cNvSpPr>
            <a:spLocks noChangeArrowheads="1"/>
          </p:cNvSpPr>
          <p:nvPr/>
        </p:nvSpPr>
        <p:spPr bwMode="auto">
          <a:xfrm>
            <a:off x="5877658" y="3090864"/>
            <a:ext cx="162657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03" name="Rectangle 255"/>
          <p:cNvSpPr>
            <a:spLocks noChangeArrowheads="1"/>
          </p:cNvSpPr>
          <p:nvPr/>
        </p:nvSpPr>
        <p:spPr bwMode="auto">
          <a:xfrm>
            <a:off x="5877658" y="3490913"/>
            <a:ext cx="162657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E1.3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04" name="Rectangle 256"/>
          <p:cNvSpPr>
            <a:spLocks noChangeArrowheads="1"/>
          </p:cNvSpPr>
          <p:nvPr/>
        </p:nvSpPr>
        <p:spPr bwMode="auto">
          <a:xfrm>
            <a:off x="5882054" y="3865564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E1.4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05" name="Rectangle 257"/>
          <p:cNvSpPr>
            <a:spLocks noChangeArrowheads="1"/>
          </p:cNvSpPr>
          <p:nvPr/>
        </p:nvSpPr>
        <p:spPr bwMode="auto">
          <a:xfrm>
            <a:off x="6931269" y="2233614"/>
            <a:ext cx="263769" cy="10477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E1.1.1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06" name="Rectangle 258"/>
          <p:cNvSpPr>
            <a:spLocks noChangeArrowheads="1"/>
          </p:cNvSpPr>
          <p:nvPr/>
        </p:nvSpPr>
        <p:spPr bwMode="auto">
          <a:xfrm>
            <a:off x="6937131" y="2519364"/>
            <a:ext cx="263769" cy="10477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E1.1.2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07" name="Rectangle 259"/>
          <p:cNvSpPr>
            <a:spLocks noChangeArrowheads="1"/>
          </p:cNvSpPr>
          <p:nvPr/>
        </p:nvSpPr>
        <p:spPr bwMode="auto">
          <a:xfrm>
            <a:off x="6944458" y="2862264"/>
            <a:ext cx="262303" cy="10477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E1.2.1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08" name="Rectangle 260"/>
          <p:cNvSpPr>
            <a:spLocks noChangeArrowheads="1"/>
          </p:cNvSpPr>
          <p:nvPr/>
        </p:nvSpPr>
        <p:spPr bwMode="auto">
          <a:xfrm>
            <a:off x="6944458" y="3154364"/>
            <a:ext cx="262303" cy="10477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E1.2.2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09" name="Rectangle 261"/>
          <p:cNvSpPr>
            <a:spLocks noChangeArrowheads="1"/>
          </p:cNvSpPr>
          <p:nvPr/>
        </p:nvSpPr>
        <p:spPr bwMode="auto">
          <a:xfrm>
            <a:off x="6944458" y="3459164"/>
            <a:ext cx="262303" cy="10477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E1.3.1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10" name="Rectangle 262"/>
          <p:cNvSpPr>
            <a:spLocks noChangeArrowheads="1"/>
          </p:cNvSpPr>
          <p:nvPr/>
        </p:nvSpPr>
        <p:spPr bwMode="auto">
          <a:xfrm>
            <a:off x="6944458" y="3751264"/>
            <a:ext cx="262303" cy="10477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E1.3.2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11" name="Rectangle 263"/>
          <p:cNvSpPr>
            <a:spLocks noChangeArrowheads="1"/>
          </p:cNvSpPr>
          <p:nvPr/>
        </p:nvSpPr>
        <p:spPr bwMode="auto">
          <a:xfrm>
            <a:off x="6937131" y="4087814"/>
            <a:ext cx="263769" cy="10477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E1.4.1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12" name="Rectangle 264"/>
          <p:cNvSpPr>
            <a:spLocks noChangeArrowheads="1"/>
          </p:cNvSpPr>
          <p:nvPr/>
        </p:nvSpPr>
        <p:spPr bwMode="auto">
          <a:xfrm>
            <a:off x="6937131" y="4379914"/>
            <a:ext cx="263769" cy="10477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E1.4.2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13" name="Rectangle 265"/>
          <p:cNvSpPr>
            <a:spLocks noChangeArrowheads="1"/>
          </p:cNvSpPr>
          <p:nvPr/>
        </p:nvSpPr>
        <p:spPr bwMode="auto">
          <a:xfrm>
            <a:off x="8068408" y="2360614"/>
            <a:ext cx="298938" cy="984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E1.1.2.1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14" name="Rectangle 266"/>
          <p:cNvSpPr>
            <a:spLocks noChangeArrowheads="1"/>
          </p:cNvSpPr>
          <p:nvPr/>
        </p:nvSpPr>
        <p:spPr bwMode="auto">
          <a:xfrm>
            <a:off x="8068408" y="2684464"/>
            <a:ext cx="298938" cy="984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E1.1.2.2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15" name="Rectangle 267"/>
          <p:cNvSpPr>
            <a:spLocks noChangeArrowheads="1"/>
          </p:cNvSpPr>
          <p:nvPr/>
        </p:nvSpPr>
        <p:spPr bwMode="auto">
          <a:xfrm>
            <a:off x="8068408" y="3611564"/>
            <a:ext cx="298938" cy="984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E1.1.4.1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16" name="Rectangle 268"/>
          <p:cNvSpPr>
            <a:spLocks noChangeArrowheads="1"/>
          </p:cNvSpPr>
          <p:nvPr/>
        </p:nvSpPr>
        <p:spPr bwMode="auto">
          <a:xfrm>
            <a:off x="8068408" y="3916364"/>
            <a:ext cx="298938" cy="984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E1.1.4.2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17" name="Rectangle 269"/>
          <p:cNvSpPr>
            <a:spLocks noChangeArrowheads="1"/>
          </p:cNvSpPr>
          <p:nvPr/>
        </p:nvSpPr>
        <p:spPr bwMode="auto">
          <a:xfrm>
            <a:off x="8074269" y="4202114"/>
            <a:ext cx="298938" cy="984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E1.1.4.3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18" name="Rectangle 270"/>
          <p:cNvSpPr>
            <a:spLocks noChangeArrowheads="1"/>
          </p:cNvSpPr>
          <p:nvPr/>
        </p:nvSpPr>
        <p:spPr bwMode="auto">
          <a:xfrm>
            <a:off x="4829908" y="4483100"/>
            <a:ext cx="7766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519" name="Rectangle 271"/>
          <p:cNvSpPr>
            <a:spLocks noChangeArrowheads="1"/>
          </p:cNvSpPr>
          <p:nvPr/>
        </p:nvSpPr>
        <p:spPr bwMode="auto">
          <a:xfrm>
            <a:off x="3988777" y="4413250"/>
            <a:ext cx="924658" cy="127000"/>
          </a:xfrm>
          <a:prstGeom prst="rect">
            <a:avLst/>
          </a:prstGeom>
          <a:solidFill>
            <a:srgbClr val="0033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Credit Spread</a:t>
            </a:r>
            <a:endParaRPr lang="en-GB" sz="1000">
              <a:solidFill>
                <a:schemeClr val="bg1"/>
              </a:solidFill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20" name="Rectangle 272"/>
          <p:cNvSpPr>
            <a:spLocks noChangeArrowheads="1"/>
          </p:cNvSpPr>
          <p:nvPr/>
        </p:nvSpPr>
        <p:spPr bwMode="auto">
          <a:xfrm>
            <a:off x="3988777" y="4538663"/>
            <a:ext cx="924658" cy="127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xx%</a:t>
            </a:r>
            <a:endParaRPr lang="en-GB" sz="10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21" name="Rectangle 273"/>
          <p:cNvSpPr>
            <a:spLocks noChangeArrowheads="1"/>
          </p:cNvSpPr>
          <p:nvPr/>
        </p:nvSpPr>
        <p:spPr bwMode="auto">
          <a:xfrm>
            <a:off x="3988777" y="4738688"/>
            <a:ext cx="924658" cy="125412"/>
          </a:xfrm>
          <a:prstGeom prst="rect">
            <a:avLst/>
          </a:prstGeom>
          <a:solidFill>
            <a:srgbClr val="0033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D/E Ratio</a:t>
            </a:r>
            <a:endParaRPr lang="en-GB" sz="1000">
              <a:solidFill>
                <a:schemeClr val="bg1"/>
              </a:solidFill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22" name="Rectangle 274"/>
          <p:cNvSpPr>
            <a:spLocks noChangeArrowheads="1"/>
          </p:cNvSpPr>
          <p:nvPr/>
        </p:nvSpPr>
        <p:spPr bwMode="auto">
          <a:xfrm>
            <a:off x="3988777" y="4864100"/>
            <a:ext cx="924658" cy="127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xx</a:t>
            </a:r>
            <a:endParaRPr lang="en-GB" sz="10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23" name="Rectangle 275"/>
          <p:cNvSpPr>
            <a:spLocks noChangeArrowheads="1"/>
          </p:cNvSpPr>
          <p:nvPr/>
        </p:nvSpPr>
        <p:spPr bwMode="auto">
          <a:xfrm>
            <a:off x="4829908" y="4165600"/>
            <a:ext cx="77666" cy="10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endParaRPr lang="th-TH"/>
          </a:p>
        </p:txBody>
      </p:sp>
      <p:sp>
        <p:nvSpPr>
          <p:cNvPr id="5045524" name="Rectangle 276"/>
          <p:cNvSpPr>
            <a:spLocks noChangeArrowheads="1"/>
          </p:cNvSpPr>
          <p:nvPr/>
        </p:nvSpPr>
        <p:spPr bwMode="auto">
          <a:xfrm>
            <a:off x="3988777" y="4095750"/>
            <a:ext cx="924658" cy="127000"/>
          </a:xfrm>
          <a:prstGeom prst="rect">
            <a:avLst/>
          </a:prstGeom>
          <a:solidFill>
            <a:srgbClr val="0033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solidFill>
                  <a:schemeClr val="bg1"/>
                </a:solidFill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Risk-free Rate</a:t>
            </a:r>
            <a:endParaRPr lang="en-GB" sz="1000">
              <a:solidFill>
                <a:schemeClr val="bg1"/>
              </a:solidFill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25" name="Rectangle 277"/>
          <p:cNvSpPr>
            <a:spLocks noChangeArrowheads="1"/>
          </p:cNvSpPr>
          <p:nvPr/>
        </p:nvSpPr>
        <p:spPr bwMode="auto">
          <a:xfrm>
            <a:off x="3988777" y="4221163"/>
            <a:ext cx="924658" cy="127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0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xx %</a:t>
            </a:r>
            <a:endParaRPr lang="en-GB" sz="10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26" name="Rectangle 278"/>
          <p:cNvSpPr>
            <a:spLocks noChangeArrowheads="1"/>
          </p:cNvSpPr>
          <p:nvPr/>
        </p:nvSpPr>
        <p:spPr bwMode="auto">
          <a:xfrm>
            <a:off x="4743451" y="4227514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w1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27" name="Rectangle 279"/>
          <p:cNvSpPr>
            <a:spLocks noChangeArrowheads="1"/>
          </p:cNvSpPr>
          <p:nvPr/>
        </p:nvSpPr>
        <p:spPr bwMode="auto">
          <a:xfrm>
            <a:off x="4743451" y="4546601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w2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28" name="Rectangle 280"/>
          <p:cNvSpPr>
            <a:spLocks noChangeArrowheads="1"/>
          </p:cNvSpPr>
          <p:nvPr/>
        </p:nvSpPr>
        <p:spPr bwMode="auto">
          <a:xfrm>
            <a:off x="4743451" y="4870451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w3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29" name="Rectangle 281"/>
          <p:cNvSpPr>
            <a:spLocks noChangeArrowheads="1"/>
          </p:cNvSpPr>
          <p:nvPr/>
        </p:nvSpPr>
        <p:spPr bwMode="auto">
          <a:xfrm>
            <a:off x="4743451" y="5246689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IC1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30" name="Rectangle 282"/>
          <p:cNvSpPr>
            <a:spLocks noChangeArrowheads="1"/>
          </p:cNvSpPr>
          <p:nvPr/>
        </p:nvSpPr>
        <p:spPr bwMode="auto">
          <a:xfrm>
            <a:off x="4743451" y="5532439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IC2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45531" name="Rectangle 283"/>
          <p:cNvSpPr>
            <a:spLocks noChangeArrowheads="1"/>
          </p:cNvSpPr>
          <p:nvPr/>
        </p:nvSpPr>
        <p:spPr bwMode="auto">
          <a:xfrm>
            <a:off x="4743451" y="5822951"/>
            <a:ext cx="164123" cy="111125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IC3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  <p:grpSp>
        <p:nvGrpSpPr>
          <p:cNvPr id="5" name="Group 284"/>
          <p:cNvGrpSpPr>
            <a:grpSpLocks/>
          </p:cNvGrpSpPr>
          <p:nvPr/>
        </p:nvGrpSpPr>
        <p:grpSpPr bwMode="auto">
          <a:xfrm>
            <a:off x="501162" y="5708650"/>
            <a:ext cx="1113692" cy="336550"/>
            <a:chOff x="390" y="3500"/>
            <a:chExt cx="668" cy="212"/>
          </a:xfrm>
        </p:grpSpPr>
        <p:sp>
          <p:nvSpPr>
            <p:cNvPr id="5045533" name="Rectangle 285"/>
            <p:cNvSpPr>
              <a:spLocks noChangeArrowheads="1"/>
            </p:cNvSpPr>
            <p:nvPr/>
          </p:nvSpPr>
          <p:spPr bwMode="auto">
            <a:xfrm>
              <a:off x="997" y="3570"/>
              <a:ext cx="54" cy="6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endParaRPr lang="th-TH" sz="1400"/>
            </a:p>
          </p:txBody>
        </p:sp>
        <p:sp>
          <p:nvSpPr>
            <p:cNvPr id="5045534" name="Rectangle 286"/>
            <p:cNvSpPr>
              <a:spLocks noChangeArrowheads="1"/>
            </p:cNvSpPr>
            <p:nvPr/>
          </p:nvSpPr>
          <p:spPr bwMode="auto">
            <a:xfrm>
              <a:off x="390" y="3500"/>
              <a:ext cx="668" cy="106"/>
            </a:xfrm>
            <a:prstGeom prst="rect">
              <a:avLst/>
            </a:prstGeom>
            <a:solidFill>
              <a:srgbClr val="99FFCC"/>
            </a:solidFill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th-TH" sz="1400">
                  <a:latin typeface="FreesiaUPC" pitchFamily="34" charset="-34"/>
                  <a:ea typeface="Arial Unicode MS" pitchFamily="34" charset="-128"/>
                  <a:cs typeface="CordiaUPC" pitchFamily="34" charset="-34"/>
                </a:rPr>
                <a:t>ปัจจัยผลักดันเชิงคุณภาพ</a:t>
              </a:r>
            </a:p>
          </p:txBody>
        </p:sp>
        <p:sp>
          <p:nvSpPr>
            <p:cNvPr id="5045535" name="Rectangle 287"/>
            <p:cNvSpPr>
              <a:spLocks noChangeArrowheads="1"/>
            </p:cNvSpPr>
            <p:nvPr/>
          </p:nvSpPr>
          <p:spPr bwMode="auto">
            <a:xfrm>
              <a:off x="390" y="3606"/>
              <a:ext cx="668" cy="10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/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sz="1400" dirty="0">
                  <a:latin typeface="FreesiaUPC" pitchFamily="34" charset="-34"/>
                  <a:ea typeface="Arial Unicode MS" pitchFamily="34" charset="-128"/>
                  <a:cs typeface="CordiaUPC" pitchFamily="34" charset="-34"/>
                </a:rPr>
                <a:t>xxx </a:t>
              </a:r>
              <a:r>
                <a:rPr lang="th-TH" sz="1400" dirty="0">
                  <a:latin typeface="FreesiaUPC" pitchFamily="34" charset="-34"/>
                  <a:ea typeface="Arial Unicode MS" pitchFamily="34" charset="-128"/>
                  <a:cs typeface="CordiaUPC" pitchFamily="34" charset="-34"/>
                </a:rPr>
                <a:t>ล้านบาท</a:t>
              </a:r>
              <a:endParaRPr lang="en-GB" sz="1400" dirty="0">
                <a:latin typeface="FreesiaUPC" pitchFamily="34" charset="-34"/>
                <a:ea typeface="Arial Unicode MS" pitchFamily="34" charset="-128"/>
                <a:cs typeface="CordiaUPC" pitchFamily="34" charset="-34"/>
              </a:endParaRPr>
            </a:p>
          </p:txBody>
        </p:sp>
      </p:grpSp>
      <p:cxnSp>
        <p:nvCxnSpPr>
          <p:cNvPr id="5045536" name="AutoShape 288"/>
          <p:cNvCxnSpPr>
            <a:cxnSpLocks noChangeShapeType="1"/>
            <a:stCxn id="5045352" idx="2"/>
            <a:endCxn id="5045534" idx="0"/>
          </p:cNvCxnSpPr>
          <p:nvPr/>
        </p:nvCxnSpPr>
        <p:spPr bwMode="auto">
          <a:xfrm>
            <a:off x="1049216" y="4000500"/>
            <a:ext cx="8792" cy="1708150"/>
          </a:xfrm>
          <a:prstGeom prst="straightConnector1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</p:cxnSp>
      <p:sp>
        <p:nvSpPr>
          <p:cNvPr id="5045537" name="Rectangle 289"/>
          <p:cNvSpPr>
            <a:spLocks noChangeArrowheads="1"/>
          </p:cNvSpPr>
          <p:nvPr/>
        </p:nvSpPr>
        <p:spPr bwMode="auto">
          <a:xfrm>
            <a:off x="1458058" y="5878513"/>
            <a:ext cx="164123" cy="163512"/>
          </a:xfrm>
          <a:prstGeom prst="rect">
            <a:avLst/>
          </a:prstGeom>
          <a:solidFill>
            <a:srgbClr val="FFFF00"/>
          </a:solidFill>
          <a:ln w="19050">
            <a:solidFill>
              <a:srgbClr val="A5002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800">
                <a:latin typeface="FreesiaUPC" pitchFamily="34" charset="-34"/>
                <a:ea typeface="Arial Unicode MS" pitchFamily="34" charset="-128"/>
                <a:cs typeface="Arial Unicode MS" pitchFamily="34" charset="-128"/>
              </a:rPr>
              <a:t>Q1</a:t>
            </a:r>
            <a:endParaRPr lang="en-GB" sz="800">
              <a:latin typeface="FreesiaUPC" pitchFamily="34" charset="-34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1"/>
          <p:cNvSpPr txBox="1">
            <a:spLocks noChangeArrowheads="1"/>
          </p:cNvSpPr>
          <p:nvPr/>
        </p:nvSpPr>
        <p:spPr bwMode="auto">
          <a:xfrm>
            <a:off x="539750" y="161925"/>
            <a:ext cx="8135938" cy="701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ct val="100000"/>
              </a:lnSpc>
              <a:buClr>
                <a:srgbClr val="153693"/>
              </a:buClr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4000" b="1">
                <a:solidFill>
                  <a:srgbClr val="153693"/>
                </a:solidFill>
                <a:latin typeface="Angsana New" pitchFamily="18" charset="-34"/>
                <a:cs typeface="Angsana New" pitchFamily="18" charset="-34"/>
              </a:rPr>
              <a:t>หลักเกณฑ์ราคาโอนระหว่างหน่วยงาน</a:t>
            </a:r>
          </a:p>
        </p:txBody>
      </p:sp>
      <p:sp>
        <p:nvSpPr>
          <p:cNvPr id="34819" name="Text Box 2"/>
          <p:cNvSpPr txBox="1">
            <a:spLocks noChangeArrowheads="1"/>
          </p:cNvSpPr>
          <p:nvPr/>
        </p:nvSpPr>
        <p:spPr bwMode="auto">
          <a:xfrm>
            <a:off x="71438" y="1133475"/>
            <a:ext cx="9072562" cy="6234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92075" indent="-92075">
              <a:lnSpc>
                <a:spcPct val="80000"/>
              </a:lnSpc>
              <a:spcBef>
                <a:spcPts val="700"/>
              </a:spcBef>
              <a:buFont typeface="Wingdings" pitchFamily="2" charset="2"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en-GB" b="1" dirty="0">
                <a:latin typeface="Angsana New" pitchFamily="18" charset="-34"/>
                <a:cs typeface="Angsana New" pitchFamily="18" charset="-34"/>
              </a:rPr>
              <a:t>1.  </a:t>
            </a:r>
            <a:r>
              <a:rPr lang="th-TH" b="1" dirty="0">
                <a:latin typeface="Angsana New" pitchFamily="18" charset="-34"/>
                <a:cs typeface="Angsana New" pitchFamily="18" charset="-34"/>
              </a:rPr>
              <a:t>หลักเกณฑ์การคิดราคาโอนระหว่างหน่วยงานภายใน กฟผ</a:t>
            </a:r>
            <a:r>
              <a:rPr lang="en-GB" b="1" dirty="0">
                <a:latin typeface="Angsana New" pitchFamily="18" charset="-34"/>
                <a:cs typeface="Angsana New" pitchFamily="18" charset="-34"/>
              </a:rPr>
              <a:t>.</a:t>
            </a:r>
          </a:p>
          <a:p>
            <a:pPr marL="271463" lvl="1" indent="-6350">
              <a:lnSpc>
                <a:spcPct val="80000"/>
              </a:lnSpc>
              <a:spcBef>
                <a:spcPts val="700"/>
              </a:spcBef>
              <a:buSzPct val="60000"/>
              <a:buFont typeface="Wingdings" pitchFamily="2" charset="2"/>
              <a:buChar char=""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th-TH" dirty="0">
                <a:latin typeface="Angsana New" pitchFamily="18" charset="-34"/>
                <a:cs typeface="Angsana New" pitchFamily="18" charset="-34"/>
              </a:rPr>
              <a:t>งานบริการที่ไม่มีราคาตลาด ให้ใช้ราคาทุน</a:t>
            </a:r>
            <a:endParaRPr lang="en-GB" dirty="0">
              <a:latin typeface="Angsana New" pitchFamily="18" charset="-34"/>
              <a:cs typeface="Angsana New" pitchFamily="18" charset="-34"/>
            </a:endParaRPr>
          </a:p>
          <a:p>
            <a:pPr marL="271463" lvl="1" indent="-6350">
              <a:lnSpc>
                <a:spcPct val="80000"/>
              </a:lnSpc>
              <a:spcBef>
                <a:spcPts val="700"/>
              </a:spcBef>
              <a:buSzPct val="60000"/>
              <a:buFont typeface="Wingdings" pitchFamily="2" charset="2"/>
              <a:buChar char=""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th-TH" dirty="0">
                <a:latin typeface="Angsana New" pitchFamily="18" charset="-34"/>
                <a:cs typeface="Angsana New" pitchFamily="18" charset="-34"/>
              </a:rPr>
              <a:t> ทบทวนอัตราราคาโอนทุก </a:t>
            </a:r>
            <a:r>
              <a:rPr lang="en-GB" dirty="0">
                <a:latin typeface="Angsana New" pitchFamily="18" charset="-34"/>
                <a:cs typeface="Angsana New" pitchFamily="18" charset="-34"/>
              </a:rPr>
              <a:t>2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 ปี กรณีมีเหตุการณ์พิเศษ สามารถเสนอให้ คณะกรรมการกำหนดราคาโอน </a:t>
            </a:r>
            <a:r>
              <a:rPr lang="en-GB" dirty="0"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คกอ</a:t>
            </a:r>
            <a:r>
              <a:rPr lang="en-GB" dirty="0">
                <a:latin typeface="Angsana New" pitchFamily="18" charset="-34"/>
                <a:cs typeface="Angsana New" pitchFamily="18" charset="-34"/>
              </a:rPr>
              <a:t>.)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พิจารณาระหว่างปีได้</a:t>
            </a:r>
            <a:endParaRPr lang="en-GB" dirty="0">
              <a:latin typeface="Angsana New" pitchFamily="18" charset="-34"/>
              <a:cs typeface="Angsana New" pitchFamily="18" charset="-34"/>
            </a:endParaRPr>
          </a:p>
          <a:p>
            <a:pPr marL="271463" lvl="1" indent="-6350">
              <a:lnSpc>
                <a:spcPct val="80000"/>
              </a:lnSpc>
              <a:spcBef>
                <a:spcPts val="700"/>
              </a:spcBef>
              <a:buSzPct val="60000"/>
              <a:buFont typeface="Wingdings" pitchFamily="2" charset="2"/>
              <a:buChar char=""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th-TH" dirty="0">
                <a:latin typeface="Angsana New" pitchFamily="18" charset="-34"/>
                <a:cs typeface="Angsana New" pitchFamily="18" charset="-34"/>
              </a:rPr>
              <a:t>งานบริการที่มีราคาตลาด  ให้ใช้ราคาตลาดหรือราคาทุน ที่ต่ำกว่า</a:t>
            </a:r>
            <a:endParaRPr lang="en-GB" dirty="0">
              <a:latin typeface="Angsana New" pitchFamily="18" charset="-34"/>
              <a:cs typeface="Angsana New" pitchFamily="18" charset="-34"/>
            </a:endParaRPr>
          </a:p>
          <a:p>
            <a:pPr marL="92075" indent="-92075">
              <a:lnSpc>
                <a:spcPct val="80000"/>
              </a:lnSpc>
              <a:spcBef>
                <a:spcPts val="700"/>
              </a:spcBef>
              <a:buFont typeface="Wingdings" pitchFamily="2" charset="2"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en-GB" b="1" dirty="0">
                <a:latin typeface="Angsana New" pitchFamily="18" charset="-34"/>
                <a:cs typeface="Angsana New" pitchFamily="18" charset="-34"/>
              </a:rPr>
              <a:t>2.  </a:t>
            </a:r>
            <a:r>
              <a:rPr lang="th-TH" b="1" dirty="0">
                <a:latin typeface="Angsana New" pitchFamily="18" charset="-34"/>
                <a:cs typeface="Angsana New" pitchFamily="18" charset="-34"/>
              </a:rPr>
              <a:t>อัตราราคาโอนเกี่ยวกับการซื้อขายไฟฟ้าภายใน กฟผ</a:t>
            </a:r>
            <a:r>
              <a:rPr lang="en-GB" b="1" dirty="0">
                <a:latin typeface="Angsana New" pitchFamily="18" charset="-34"/>
                <a:cs typeface="Angsana New" pitchFamily="18" charset="-34"/>
              </a:rPr>
              <a:t>. </a:t>
            </a:r>
          </a:p>
          <a:p>
            <a:pPr marL="92075" indent="-92075">
              <a:lnSpc>
                <a:spcPct val="80000"/>
              </a:lnSpc>
              <a:spcBef>
                <a:spcPts val="700"/>
              </a:spcBef>
              <a:buFont typeface="Wingdings" pitchFamily="2" charset="2"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en-GB" b="1" dirty="0">
                <a:latin typeface="Angsana New" pitchFamily="18" charset="-34"/>
                <a:cs typeface="Angsana New" pitchFamily="18" charset="-34"/>
              </a:rPr>
              <a:t>	</a:t>
            </a:r>
            <a:r>
              <a:rPr lang="th-TH" b="1" dirty="0">
                <a:latin typeface="Angsana New" pitchFamily="18" charset="-34"/>
                <a:cs typeface="Angsana New" pitchFamily="18" charset="-34"/>
              </a:rPr>
              <a:t>  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ใช้หลักเกณฑ์ที่กำหนดไว้ตามข้อตกลงการซื้อขายไฟฟ้าภายในรายโรงไฟฟ้า </a:t>
            </a:r>
            <a:endParaRPr lang="en-GB" dirty="0">
              <a:latin typeface="Angsana New" pitchFamily="18" charset="-34"/>
              <a:cs typeface="Angsana New" pitchFamily="18" charset="-34"/>
            </a:endParaRPr>
          </a:p>
          <a:p>
            <a:pPr marL="92075" indent="-92075">
              <a:lnSpc>
                <a:spcPct val="65000"/>
              </a:lnSpc>
              <a:spcBef>
                <a:spcPts val="700"/>
              </a:spcBef>
              <a:buFont typeface="Wingdings" pitchFamily="2" charset="2"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en-GB" dirty="0">
                <a:latin typeface="Angsana New" pitchFamily="18" charset="-34"/>
                <a:cs typeface="Angsana New" pitchFamily="18" charset="-34"/>
              </a:rPr>
              <a:t>	   (Internal PPA)</a:t>
            </a:r>
            <a:r>
              <a:rPr lang="ar-SA" dirty="0">
                <a:latin typeface="Angsana New" pitchFamily="18" charset="-34"/>
                <a:cs typeface="Arial" pitchFamily="34" charset="0"/>
              </a:rPr>
              <a:t>‏</a:t>
            </a:r>
            <a:endParaRPr lang="en-GB" dirty="0">
              <a:latin typeface="Angsana New" pitchFamily="18" charset="-34"/>
              <a:cs typeface="Angsana New" pitchFamily="18" charset="-34"/>
            </a:endParaRPr>
          </a:p>
          <a:p>
            <a:pPr marL="92075" indent="-92075">
              <a:lnSpc>
                <a:spcPct val="80000"/>
              </a:lnSpc>
              <a:spcBef>
                <a:spcPts val="700"/>
              </a:spcBef>
              <a:buFont typeface="Wingdings" pitchFamily="2" charset="2"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en-GB" b="1" dirty="0">
                <a:latin typeface="Angsana New" pitchFamily="18" charset="-34"/>
                <a:cs typeface="Angsana New" pitchFamily="18" charset="-34"/>
              </a:rPr>
              <a:t>3.   </a:t>
            </a:r>
            <a:r>
              <a:rPr lang="th-TH" b="1" dirty="0">
                <a:latin typeface="Angsana New" pitchFamily="18" charset="-34"/>
                <a:cs typeface="Angsana New" pitchFamily="18" charset="-34"/>
              </a:rPr>
              <a:t>อัตราค่าผ่านสาย </a:t>
            </a:r>
            <a:r>
              <a:rPr lang="en-GB" b="1" dirty="0">
                <a:latin typeface="Angsana New" pitchFamily="18" charset="-34"/>
                <a:cs typeface="Angsana New" pitchFamily="18" charset="-34"/>
              </a:rPr>
              <a:t>(Wheeling Charge)</a:t>
            </a:r>
            <a:r>
              <a:rPr lang="ar-SA" b="1" dirty="0">
                <a:latin typeface="Angsana New" pitchFamily="18" charset="-34"/>
                <a:cs typeface="Arial" pitchFamily="34" charset="0"/>
              </a:rPr>
              <a:t>‏</a:t>
            </a:r>
            <a:endParaRPr lang="en-GB" b="1" dirty="0">
              <a:latin typeface="Angsana New" pitchFamily="18" charset="-34"/>
              <a:cs typeface="Angsana New" pitchFamily="18" charset="-34"/>
            </a:endParaRPr>
          </a:p>
          <a:p>
            <a:pPr marL="271463" lvl="1" indent="-6350">
              <a:lnSpc>
                <a:spcPct val="80000"/>
              </a:lnSpc>
              <a:spcBef>
                <a:spcPts val="700"/>
              </a:spcBef>
              <a:buSzPct val="60000"/>
              <a:buFont typeface="Wingdings" pitchFamily="2" charset="2"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th-TH" dirty="0">
                <a:latin typeface="Angsana New" pitchFamily="18" charset="-34"/>
                <a:cs typeface="Angsana New" pitchFamily="18" charset="-34"/>
              </a:rPr>
              <a:t>กำหนดอัตราค่าผ่านสายของกลุ่มระบบส่ง และควบคุมระบบ ในการบันทึกรายได้ </a:t>
            </a:r>
            <a:r>
              <a:rPr lang="en-GB" dirty="0"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ในปี </a:t>
            </a:r>
            <a:r>
              <a:rPr lang="en-GB" dirty="0">
                <a:latin typeface="Angsana New" pitchFamily="18" charset="-34"/>
                <a:cs typeface="Angsana New" pitchFamily="18" charset="-34"/>
              </a:rPr>
              <a:t>2550-2551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 กลุ่มระบบส่ง </a:t>
            </a:r>
            <a:r>
              <a:rPr lang="en-GB" dirty="0" smtClean="0">
                <a:latin typeface="Angsana New" pitchFamily="18" charset="-34"/>
                <a:cs typeface="Angsana New" pitchFamily="18" charset="-34"/>
              </a:rPr>
              <a:t>xxx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บาท</a:t>
            </a:r>
            <a:r>
              <a:rPr lang="en-GB" dirty="0">
                <a:latin typeface="Angsana New" pitchFamily="18" charset="-34"/>
                <a:cs typeface="Angsana New" pitchFamily="18" charset="-34"/>
              </a:rPr>
              <a:t>/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หน่วย และ กลุ่มควบคุมระบบ </a:t>
            </a:r>
            <a:r>
              <a:rPr lang="en-GB" dirty="0" smtClean="0">
                <a:latin typeface="Angsana New" pitchFamily="18" charset="-34"/>
                <a:cs typeface="Angsana New" pitchFamily="18" charset="-34"/>
              </a:rPr>
              <a:t>xxx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บาท</a:t>
            </a:r>
            <a:r>
              <a:rPr lang="en-GB" dirty="0">
                <a:latin typeface="Angsana New" pitchFamily="18" charset="-34"/>
                <a:cs typeface="Angsana New" pitchFamily="18" charset="-34"/>
              </a:rPr>
              <a:t>/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หน่วย</a:t>
            </a:r>
            <a:r>
              <a:rPr lang="en-GB" dirty="0">
                <a:latin typeface="Angsana New" pitchFamily="18" charset="-34"/>
                <a:cs typeface="Angsana New" pitchFamily="18" charset="-34"/>
              </a:rPr>
              <a:t>)</a:t>
            </a:r>
            <a:r>
              <a:rPr lang="ar-SA" dirty="0">
                <a:latin typeface="Angsana New" pitchFamily="18" charset="-34"/>
                <a:cs typeface="Arial" pitchFamily="34" charset="0"/>
              </a:rPr>
              <a:t>‏</a:t>
            </a:r>
            <a:endParaRPr lang="en-GB" dirty="0">
              <a:latin typeface="Angsana New" pitchFamily="18" charset="-34"/>
              <a:cs typeface="Angsana New" pitchFamily="18" charset="-34"/>
            </a:endParaRPr>
          </a:p>
          <a:p>
            <a:pPr marL="92075" indent="-92075">
              <a:lnSpc>
                <a:spcPct val="80000"/>
              </a:lnSpc>
              <a:spcBef>
                <a:spcPts val="700"/>
              </a:spcBef>
              <a:buFont typeface="Wingdings" pitchFamily="2" charset="2"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en-GB" b="1" dirty="0">
                <a:latin typeface="Angsana New" pitchFamily="18" charset="-34"/>
                <a:cs typeface="Angsana New" pitchFamily="18" charset="-34"/>
              </a:rPr>
              <a:t>4.   </a:t>
            </a:r>
            <a:r>
              <a:rPr lang="th-TH" b="1" dirty="0">
                <a:latin typeface="Angsana New" pitchFamily="18" charset="-34"/>
                <a:cs typeface="Angsana New" pitchFamily="18" charset="-34"/>
              </a:rPr>
              <a:t>อัตราราคาโอนถ่านลิกไนต์</a:t>
            </a:r>
            <a:endParaRPr lang="en-GB" b="1" dirty="0">
              <a:latin typeface="Angsana New" pitchFamily="18" charset="-34"/>
              <a:cs typeface="Angsana New" pitchFamily="18" charset="-34"/>
            </a:endParaRPr>
          </a:p>
          <a:p>
            <a:pPr marL="271463" lvl="1" indent="-6350">
              <a:lnSpc>
                <a:spcPct val="80000"/>
              </a:lnSpc>
              <a:spcBef>
                <a:spcPts val="700"/>
              </a:spcBef>
              <a:buSzPct val="60000"/>
              <a:buFont typeface="Wingdings" pitchFamily="2" charset="2"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th-TH" dirty="0">
                <a:latin typeface="Angsana New" pitchFamily="18" charset="-34"/>
                <a:cs typeface="Angsana New" pitchFamily="18" charset="-34"/>
              </a:rPr>
              <a:t>ในปี </a:t>
            </a:r>
            <a:r>
              <a:rPr lang="en-GB" dirty="0">
                <a:latin typeface="Angsana New" pitchFamily="18" charset="-34"/>
                <a:cs typeface="Angsana New" pitchFamily="18" charset="-34"/>
              </a:rPr>
              <a:t>2550-2551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 ใช้ราคา </a:t>
            </a:r>
            <a:r>
              <a:rPr lang="en-GB" dirty="0" err="1" smtClean="0">
                <a:latin typeface="Angsana New" pitchFamily="18" charset="-34"/>
                <a:cs typeface="Angsana New" pitchFamily="18" charset="-34"/>
              </a:rPr>
              <a:t>xxxx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บาท</a:t>
            </a:r>
            <a:r>
              <a:rPr lang="en-GB" dirty="0">
                <a:latin typeface="Angsana New" pitchFamily="18" charset="-34"/>
                <a:cs typeface="Angsana New" pitchFamily="18" charset="-34"/>
              </a:rPr>
              <a:t>/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ตัน</a:t>
            </a:r>
            <a:endParaRPr lang="en-GB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1"/>
          <p:cNvSpPr txBox="1">
            <a:spLocks noChangeArrowheads="1"/>
          </p:cNvSpPr>
          <p:nvPr/>
        </p:nvSpPr>
        <p:spPr bwMode="auto">
          <a:xfrm>
            <a:off x="457200" y="142875"/>
            <a:ext cx="8229600" cy="777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ct val="100000"/>
              </a:lnSpc>
              <a:buClr>
                <a:srgbClr val="333399"/>
              </a:buClr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3600" b="1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การเชื่อมโยง </a:t>
            </a:r>
            <a:r>
              <a:rPr lang="en-GB" sz="3600" b="1">
                <a:solidFill>
                  <a:srgbClr val="333399"/>
                </a:solidFill>
                <a:latin typeface="Angsana New" pitchFamily="18" charset="-34"/>
              </a:rPr>
              <a:t>EP</a:t>
            </a:r>
            <a:r>
              <a:rPr lang="en-GB" sz="3600" b="1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 กับ</a:t>
            </a:r>
            <a:r>
              <a:rPr lang="en-GB" sz="3600" b="1">
                <a:solidFill>
                  <a:srgbClr val="333399"/>
                </a:solidFill>
                <a:latin typeface="Angsana New" pitchFamily="18" charset="-34"/>
              </a:rPr>
              <a:t> Balanced Scorecard</a:t>
            </a:r>
            <a:r>
              <a:rPr lang="en-GB" sz="3600" b="1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 ระดับองค์การ ปี 2552 </a:t>
            </a:r>
          </a:p>
        </p:txBody>
      </p:sp>
      <p:sp>
        <p:nvSpPr>
          <p:cNvPr id="1028" name="Text Box 2"/>
          <p:cNvSpPr txBox="1">
            <a:spLocks noChangeArrowheads="1"/>
          </p:cNvSpPr>
          <p:nvPr/>
        </p:nvSpPr>
        <p:spPr bwMode="auto">
          <a:xfrm>
            <a:off x="468313" y="1125538"/>
            <a:ext cx="8229600" cy="5327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29" name="Rectangle 3"/>
          <p:cNvSpPr>
            <a:spLocks noChangeArrowheads="1"/>
          </p:cNvSpPr>
          <p:nvPr/>
        </p:nvSpPr>
        <p:spPr bwMode="auto">
          <a:xfrm>
            <a:off x="0" y="0"/>
            <a:ext cx="9144000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395288" y="1196975"/>
          <a:ext cx="8496300" cy="5400675"/>
        </p:xfrm>
        <a:graphic>
          <a:graphicData uri="http://schemas.openxmlformats.org/presentationml/2006/ole">
            <p:oleObj spid="_x0000_s4098" r:id="rId4" imgW="3779435" imgH="2834742" progId="PowerPoint.Slide.8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117475"/>
            <a:ext cx="8229600" cy="91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ct val="75000"/>
              </a:lnSpc>
              <a:buClr>
                <a:srgbClr val="333399"/>
              </a:buClr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3600" b="1">
                <a:solidFill>
                  <a:srgbClr val="333399"/>
                </a:solidFill>
                <a:latin typeface="Angsana New" pitchFamily="18" charset="-34"/>
                <a:cs typeface="Angsana New" pitchFamily="18" charset="-34"/>
              </a:rPr>
              <a:t>แผนผังแสดงความสัมพันธ์ของการเชื่อมโยงระหว่าง EP และ    แผนที่ยุทธศาสตร์ระดับองค์การและระดับสายงาน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339850"/>
            <a:ext cx="7345363" cy="4608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971550" y="1339850"/>
            <a:ext cx="7345363" cy="4608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45831" y="342900"/>
            <a:ext cx="8519746" cy="1143000"/>
          </a:xfrm>
        </p:spPr>
        <p:txBody>
          <a:bodyPr/>
          <a:lstStyle/>
          <a:p>
            <a:pPr algn="ctr"/>
            <a:r>
              <a:rPr lang="th-TH" sz="3000">
                <a:solidFill>
                  <a:srgbClr val="0033CC"/>
                </a:solidFill>
              </a:rPr>
              <a:t>กำหนดระดับของผู้บริหารฯในการประเมินผลงานและเชื่อมโยงกับผลตอบแทน</a:t>
            </a:r>
            <a:br>
              <a:rPr lang="th-TH" sz="3000">
                <a:solidFill>
                  <a:srgbClr val="0033CC"/>
                </a:solidFill>
              </a:rPr>
            </a:br>
            <a:endParaRPr lang="en-US" sz="3000">
              <a:solidFill>
                <a:srgbClr val="0033CC"/>
              </a:solidFill>
            </a:endParaRPr>
          </a:p>
        </p:txBody>
      </p:sp>
      <p:sp>
        <p:nvSpPr>
          <p:cNvPr id="5166083" name="Text Box 3"/>
          <p:cNvSpPr txBox="1">
            <a:spLocks noChangeArrowheads="1"/>
          </p:cNvSpPr>
          <p:nvPr/>
        </p:nvSpPr>
        <p:spPr bwMode="auto">
          <a:xfrm>
            <a:off x="3553938" y="4489450"/>
            <a:ext cx="831959" cy="30777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00000"/>
              </a:lnSpc>
              <a:buFontTx/>
              <a:buNone/>
            </a:pPr>
            <a:r>
              <a:rPr lang="th-TH" sz="2000">
                <a:latin typeface="FreesiaUPC" pitchFamily="34" charset="-34"/>
              </a:rPr>
              <a:t>ผู้ปฏิบัติงาน</a:t>
            </a:r>
          </a:p>
        </p:txBody>
      </p:sp>
      <p:sp>
        <p:nvSpPr>
          <p:cNvPr id="5166084" name="Freeform 4"/>
          <p:cNvSpPr>
            <a:spLocks/>
          </p:cNvSpPr>
          <p:nvPr/>
        </p:nvSpPr>
        <p:spPr bwMode="auto">
          <a:xfrm flipH="1">
            <a:off x="783981" y="1846264"/>
            <a:ext cx="2655277" cy="3792537"/>
          </a:xfrm>
          <a:custGeom>
            <a:avLst/>
            <a:gdLst/>
            <a:ahLst/>
            <a:cxnLst>
              <a:cxn ang="0">
                <a:pos x="912" y="0"/>
              </a:cxn>
              <a:cxn ang="0">
                <a:pos x="0" y="2400"/>
              </a:cxn>
              <a:cxn ang="0">
                <a:pos x="1824" y="2400"/>
              </a:cxn>
              <a:cxn ang="0">
                <a:pos x="912" y="0"/>
              </a:cxn>
            </a:cxnLst>
            <a:rect l="0" t="0" r="r" b="b"/>
            <a:pathLst>
              <a:path w="1824" h="2400">
                <a:moveTo>
                  <a:pt x="912" y="0"/>
                </a:moveTo>
                <a:lnTo>
                  <a:pt x="0" y="2400"/>
                </a:lnTo>
                <a:lnTo>
                  <a:pt x="1824" y="2400"/>
                </a:lnTo>
                <a:lnTo>
                  <a:pt x="912" y="0"/>
                </a:lnTo>
                <a:close/>
              </a:path>
            </a:pathLst>
          </a:custGeom>
          <a:solidFill>
            <a:srgbClr val="DDDDDD">
              <a:alpha val="50000"/>
            </a:srgbClr>
          </a:solidFill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085" name="Freeform 5"/>
          <p:cNvSpPr>
            <a:spLocks/>
          </p:cNvSpPr>
          <p:nvPr/>
        </p:nvSpPr>
        <p:spPr bwMode="auto">
          <a:xfrm flipH="1">
            <a:off x="1525466" y="1828800"/>
            <a:ext cx="1184031" cy="1690688"/>
          </a:xfrm>
          <a:custGeom>
            <a:avLst/>
            <a:gdLst/>
            <a:ahLst/>
            <a:cxnLst>
              <a:cxn ang="0">
                <a:pos x="912" y="0"/>
              </a:cxn>
              <a:cxn ang="0">
                <a:pos x="0" y="2400"/>
              </a:cxn>
              <a:cxn ang="0">
                <a:pos x="1824" y="2400"/>
              </a:cxn>
              <a:cxn ang="0">
                <a:pos x="912" y="0"/>
              </a:cxn>
            </a:cxnLst>
            <a:rect l="0" t="0" r="r" b="b"/>
            <a:pathLst>
              <a:path w="1824" h="2400">
                <a:moveTo>
                  <a:pt x="912" y="0"/>
                </a:moveTo>
                <a:lnTo>
                  <a:pt x="0" y="2400"/>
                </a:lnTo>
                <a:lnTo>
                  <a:pt x="1824" y="2400"/>
                </a:lnTo>
                <a:lnTo>
                  <a:pt x="912" y="0"/>
                </a:lnTo>
                <a:close/>
              </a:path>
            </a:pathLst>
          </a:custGeom>
          <a:solidFill>
            <a:schemeClr val="folHlink"/>
          </a:solidFill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086" name="Line 6"/>
          <p:cNvSpPr>
            <a:spLocks noChangeShapeType="1"/>
          </p:cNvSpPr>
          <p:nvPr/>
        </p:nvSpPr>
        <p:spPr bwMode="auto">
          <a:xfrm flipV="1">
            <a:off x="776654" y="1828800"/>
            <a:ext cx="1336431" cy="3810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087" name="Line 7"/>
          <p:cNvSpPr>
            <a:spLocks noChangeShapeType="1"/>
          </p:cNvSpPr>
          <p:nvPr/>
        </p:nvSpPr>
        <p:spPr bwMode="auto">
          <a:xfrm flipH="1" flipV="1">
            <a:off x="2113084" y="1828800"/>
            <a:ext cx="1336431" cy="3810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088" name="Freeform 8"/>
          <p:cNvSpPr>
            <a:spLocks/>
          </p:cNvSpPr>
          <p:nvPr/>
        </p:nvSpPr>
        <p:spPr bwMode="auto">
          <a:xfrm flipH="1">
            <a:off x="1987062" y="1828800"/>
            <a:ext cx="266700" cy="381000"/>
          </a:xfrm>
          <a:custGeom>
            <a:avLst/>
            <a:gdLst/>
            <a:ahLst/>
            <a:cxnLst>
              <a:cxn ang="0">
                <a:pos x="912" y="0"/>
              </a:cxn>
              <a:cxn ang="0">
                <a:pos x="0" y="2400"/>
              </a:cxn>
              <a:cxn ang="0">
                <a:pos x="1824" y="2400"/>
              </a:cxn>
              <a:cxn ang="0">
                <a:pos x="912" y="0"/>
              </a:cxn>
            </a:cxnLst>
            <a:rect l="0" t="0" r="r" b="b"/>
            <a:pathLst>
              <a:path w="1824" h="2400">
                <a:moveTo>
                  <a:pt x="912" y="0"/>
                </a:moveTo>
                <a:lnTo>
                  <a:pt x="0" y="2400"/>
                </a:lnTo>
                <a:lnTo>
                  <a:pt x="1824" y="2400"/>
                </a:lnTo>
                <a:lnTo>
                  <a:pt x="912" y="0"/>
                </a:lnTo>
                <a:close/>
              </a:path>
            </a:pathLst>
          </a:custGeom>
          <a:solidFill>
            <a:schemeClr val="folHlink"/>
          </a:solidFill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089" name="Line 9"/>
          <p:cNvSpPr>
            <a:spLocks noChangeShapeType="1"/>
          </p:cNvSpPr>
          <p:nvPr/>
        </p:nvSpPr>
        <p:spPr bwMode="auto">
          <a:xfrm>
            <a:off x="1839058" y="2590800"/>
            <a:ext cx="55098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090" name="Line 10"/>
          <p:cNvSpPr>
            <a:spLocks noChangeShapeType="1"/>
          </p:cNvSpPr>
          <p:nvPr/>
        </p:nvSpPr>
        <p:spPr bwMode="auto">
          <a:xfrm>
            <a:off x="1633905" y="3151188"/>
            <a:ext cx="96275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091" name="Line 11"/>
          <p:cNvSpPr>
            <a:spLocks noChangeShapeType="1"/>
          </p:cNvSpPr>
          <p:nvPr/>
        </p:nvSpPr>
        <p:spPr bwMode="auto">
          <a:xfrm>
            <a:off x="1370135" y="3898900"/>
            <a:ext cx="141849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092" name="Text Box 12"/>
          <p:cNvSpPr txBox="1">
            <a:spLocks noChangeArrowheads="1"/>
          </p:cNvSpPr>
          <p:nvPr/>
        </p:nvSpPr>
        <p:spPr bwMode="auto">
          <a:xfrm>
            <a:off x="3657600" y="2316163"/>
            <a:ext cx="1201615" cy="30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00000"/>
              </a:lnSpc>
              <a:buFontTx/>
              <a:buNone/>
            </a:pPr>
            <a:r>
              <a:rPr lang="th-TH" sz="2000">
                <a:solidFill>
                  <a:srgbClr val="FF0000"/>
                </a:solidFill>
                <a:latin typeface="FreesiaUPC" pitchFamily="34" charset="-34"/>
              </a:rPr>
              <a:t>ระดับรองผู้ว่าการ</a:t>
            </a:r>
          </a:p>
        </p:txBody>
      </p:sp>
      <p:sp>
        <p:nvSpPr>
          <p:cNvPr id="5166093" name="Text Box 13"/>
          <p:cNvSpPr txBox="1">
            <a:spLocks noChangeArrowheads="1"/>
          </p:cNvSpPr>
          <p:nvPr/>
        </p:nvSpPr>
        <p:spPr bwMode="auto">
          <a:xfrm>
            <a:off x="3657601" y="2747963"/>
            <a:ext cx="947375" cy="30777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00000"/>
              </a:lnSpc>
              <a:buFontTx/>
              <a:buNone/>
            </a:pPr>
            <a:r>
              <a:rPr lang="th-TH" sz="2000">
                <a:solidFill>
                  <a:srgbClr val="FF0000"/>
                </a:solidFill>
                <a:latin typeface="FreesiaUPC" pitchFamily="34" charset="-34"/>
              </a:rPr>
              <a:t>ผู้ช่วยผู้ว่าการ</a:t>
            </a:r>
          </a:p>
        </p:txBody>
      </p:sp>
      <p:sp>
        <p:nvSpPr>
          <p:cNvPr id="5166094" name="Text Box 14"/>
          <p:cNvSpPr txBox="1">
            <a:spLocks noChangeArrowheads="1"/>
          </p:cNvSpPr>
          <p:nvPr/>
        </p:nvSpPr>
        <p:spPr bwMode="auto">
          <a:xfrm>
            <a:off x="3657600" y="3167063"/>
            <a:ext cx="343043" cy="30777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00000"/>
              </a:lnSpc>
              <a:buFontTx/>
              <a:buNone/>
            </a:pPr>
            <a:r>
              <a:rPr lang="th-TH" sz="2000">
                <a:latin typeface="FreesiaUPC" pitchFamily="34" charset="-34"/>
              </a:rPr>
              <a:t>ฝ่าย </a:t>
            </a:r>
          </a:p>
        </p:txBody>
      </p:sp>
      <p:sp>
        <p:nvSpPr>
          <p:cNvPr id="5166095" name="Line 15"/>
          <p:cNvSpPr>
            <a:spLocks noChangeShapeType="1"/>
          </p:cNvSpPr>
          <p:nvPr/>
        </p:nvSpPr>
        <p:spPr bwMode="auto">
          <a:xfrm>
            <a:off x="492369" y="3149600"/>
            <a:ext cx="5838092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096" name="Text Box 16"/>
          <p:cNvSpPr txBox="1">
            <a:spLocks noChangeArrowheads="1"/>
          </p:cNvSpPr>
          <p:nvPr/>
        </p:nvSpPr>
        <p:spPr bwMode="auto">
          <a:xfrm>
            <a:off x="5690155" y="1909763"/>
            <a:ext cx="169918" cy="30777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00000"/>
              </a:lnSpc>
              <a:buFontTx/>
              <a:buNone/>
            </a:pPr>
            <a:r>
              <a:rPr lang="en-US" sz="2000">
                <a:latin typeface="FreesiaUPC" pitchFamily="34" charset="-34"/>
              </a:rPr>
              <a:t> 1</a:t>
            </a:r>
            <a:endParaRPr lang="th-TH" sz="2000">
              <a:latin typeface="FreesiaUPC" pitchFamily="34" charset="-34"/>
            </a:endParaRPr>
          </a:p>
        </p:txBody>
      </p:sp>
      <p:sp>
        <p:nvSpPr>
          <p:cNvPr id="5166097" name="Text Box 17"/>
          <p:cNvSpPr txBox="1">
            <a:spLocks noChangeArrowheads="1"/>
          </p:cNvSpPr>
          <p:nvPr/>
        </p:nvSpPr>
        <p:spPr bwMode="auto">
          <a:xfrm>
            <a:off x="5756656" y="2316163"/>
            <a:ext cx="112210" cy="30777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00000"/>
              </a:lnSpc>
              <a:buFontTx/>
              <a:buNone/>
            </a:pPr>
            <a:r>
              <a:rPr lang="en-US" sz="2000">
                <a:solidFill>
                  <a:srgbClr val="FF0000"/>
                </a:solidFill>
                <a:latin typeface="FreesiaUPC" pitchFamily="34" charset="-34"/>
              </a:rPr>
              <a:t>8</a:t>
            </a:r>
            <a:endParaRPr lang="th-TH" sz="2000">
              <a:solidFill>
                <a:srgbClr val="FF0000"/>
              </a:solidFill>
              <a:latin typeface="FreesiaUPC" pitchFamily="34" charset="-34"/>
            </a:endParaRPr>
          </a:p>
        </p:txBody>
      </p:sp>
      <p:sp>
        <p:nvSpPr>
          <p:cNvPr id="5166098" name="Text Box 18"/>
          <p:cNvSpPr txBox="1">
            <a:spLocks noChangeArrowheads="1"/>
          </p:cNvSpPr>
          <p:nvPr/>
        </p:nvSpPr>
        <p:spPr bwMode="auto">
          <a:xfrm>
            <a:off x="5644446" y="2747963"/>
            <a:ext cx="224420" cy="30777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00000"/>
              </a:lnSpc>
              <a:buFontTx/>
              <a:buNone/>
            </a:pPr>
            <a:r>
              <a:rPr lang="en-US" sz="2000">
                <a:solidFill>
                  <a:srgbClr val="FF0000"/>
                </a:solidFill>
                <a:latin typeface="FreesiaUPC" pitchFamily="34" charset="-34"/>
              </a:rPr>
              <a:t>27</a:t>
            </a:r>
            <a:endParaRPr lang="th-TH" sz="2000">
              <a:solidFill>
                <a:srgbClr val="FF0000"/>
              </a:solidFill>
              <a:latin typeface="FreesiaUPC" pitchFamily="34" charset="-34"/>
            </a:endParaRPr>
          </a:p>
        </p:txBody>
      </p:sp>
      <p:sp>
        <p:nvSpPr>
          <p:cNvPr id="5166099" name="Line 19"/>
          <p:cNvSpPr>
            <a:spLocks noChangeShapeType="1"/>
          </p:cNvSpPr>
          <p:nvPr/>
        </p:nvSpPr>
        <p:spPr bwMode="auto">
          <a:xfrm>
            <a:off x="492369" y="3898900"/>
            <a:ext cx="5908431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100" name="Line 20"/>
          <p:cNvSpPr>
            <a:spLocks noChangeShapeType="1"/>
          </p:cNvSpPr>
          <p:nvPr/>
        </p:nvSpPr>
        <p:spPr bwMode="auto">
          <a:xfrm>
            <a:off x="444013" y="1828800"/>
            <a:ext cx="5816111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101" name="Line 21"/>
          <p:cNvSpPr>
            <a:spLocks noChangeShapeType="1"/>
          </p:cNvSpPr>
          <p:nvPr/>
        </p:nvSpPr>
        <p:spPr bwMode="auto">
          <a:xfrm>
            <a:off x="493835" y="5638800"/>
            <a:ext cx="5836626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endParaRPr lang="th-TH"/>
          </a:p>
        </p:txBody>
      </p:sp>
      <p:sp>
        <p:nvSpPr>
          <p:cNvPr id="5166102" name="Text Box 22"/>
          <p:cNvSpPr txBox="1">
            <a:spLocks noChangeArrowheads="1"/>
          </p:cNvSpPr>
          <p:nvPr/>
        </p:nvSpPr>
        <p:spPr bwMode="auto">
          <a:xfrm>
            <a:off x="4050323" y="1477964"/>
            <a:ext cx="357554" cy="2746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00000"/>
              </a:lnSpc>
              <a:buFontTx/>
              <a:buNone/>
            </a:pPr>
            <a:r>
              <a:rPr lang="th-TH" sz="1800" u="sng">
                <a:latin typeface="FreesiaUPC" pitchFamily="34" charset="-34"/>
              </a:rPr>
              <a:t>ระดับ</a:t>
            </a:r>
          </a:p>
        </p:txBody>
      </p:sp>
      <p:sp>
        <p:nvSpPr>
          <p:cNvPr id="5166103" name="Text Box 23"/>
          <p:cNvSpPr txBox="1">
            <a:spLocks noChangeArrowheads="1"/>
          </p:cNvSpPr>
          <p:nvPr/>
        </p:nvSpPr>
        <p:spPr bwMode="auto">
          <a:xfrm>
            <a:off x="3657600" y="1909763"/>
            <a:ext cx="553037" cy="30777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00000"/>
              </a:lnSpc>
              <a:buFontTx/>
              <a:buNone/>
            </a:pPr>
            <a:r>
              <a:rPr lang="th-TH" sz="2000">
                <a:latin typeface="FreesiaUPC" pitchFamily="34" charset="-34"/>
              </a:rPr>
              <a:t>ผู้ว่าการ</a:t>
            </a:r>
          </a:p>
        </p:txBody>
      </p:sp>
      <p:sp>
        <p:nvSpPr>
          <p:cNvPr id="5166104" name="Oval 24"/>
          <p:cNvSpPr>
            <a:spLocks noChangeArrowheads="1"/>
          </p:cNvSpPr>
          <p:nvPr/>
        </p:nvSpPr>
        <p:spPr bwMode="auto">
          <a:xfrm>
            <a:off x="6916615" y="2755900"/>
            <a:ext cx="1969477" cy="1371600"/>
          </a:xfrm>
          <a:prstGeom prst="ellipse">
            <a:avLst/>
          </a:prstGeom>
          <a:solidFill>
            <a:schemeClr val="bg1"/>
          </a:solidFill>
          <a:ln w="12700">
            <a:noFill/>
            <a:round/>
            <a:headEnd type="none" w="sm" len="sm"/>
            <a:tailEnd type="none" w="sm" len="sm"/>
          </a:ln>
          <a:effectLst/>
        </p:spPr>
        <p:txBody>
          <a:bodyPr wrap="none" lIns="0" tIns="0" rIns="0" bIns="0" anchor="ctr"/>
          <a:lstStyle/>
          <a:p>
            <a:pPr algn="ctr">
              <a:lnSpc>
                <a:spcPct val="100000"/>
              </a:lnSpc>
              <a:buFontTx/>
              <a:buNone/>
            </a:pPr>
            <a:r>
              <a:rPr lang="th-TH" sz="2000">
                <a:solidFill>
                  <a:srgbClr val="0033CC"/>
                </a:solidFill>
                <a:latin typeface="FreesiaUPC" pitchFamily="34" charset="-34"/>
              </a:rPr>
              <a:t>พิจารณากำหนดระดับ</a:t>
            </a:r>
          </a:p>
          <a:p>
            <a:pPr algn="ctr">
              <a:lnSpc>
                <a:spcPct val="100000"/>
              </a:lnSpc>
              <a:buFontTx/>
              <a:buNone/>
            </a:pPr>
            <a:r>
              <a:rPr lang="th-TH" sz="2000">
                <a:solidFill>
                  <a:srgbClr val="0033CC"/>
                </a:solidFill>
                <a:latin typeface="FreesiaUPC" pitchFamily="34" charset="-34"/>
              </a:rPr>
              <a:t>ของผู้บริหารฯที่จะเข้าร่วม</a:t>
            </a:r>
            <a:r>
              <a:rPr lang="en-US" sz="2000">
                <a:solidFill>
                  <a:srgbClr val="0033CC"/>
                </a:solidFill>
                <a:latin typeface="FreesiaUPC" pitchFamily="34" charset="-34"/>
              </a:rPr>
              <a:t/>
            </a:r>
            <a:br>
              <a:rPr lang="en-US" sz="2000">
                <a:solidFill>
                  <a:srgbClr val="0033CC"/>
                </a:solidFill>
                <a:latin typeface="FreesiaUPC" pitchFamily="34" charset="-34"/>
              </a:rPr>
            </a:br>
            <a:r>
              <a:rPr lang="th-TH" sz="2000">
                <a:solidFill>
                  <a:srgbClr val="0033CC"/>
                </a:solidFill>
                <a:latin typeface="FreesiaUPC" pitchFamily="34" charset="-34"/>
              </a:rPr>
              <a:t>ระบบแผนผลตอบแทน </a:t>
            </a:r>
            <a:r>
              <a:rPr lang="en-US" sz="2000">
                <a:solidFill>
                  <a:srgbClr val="0033CC"/>
                </a:solidFill>
                <a:latin typeface="FreesiaUPC" pitchFamily="34" charset="-34"/>
              </a:rPr>
              <a:t>EVA</a:t>
            </a:r>
          </a:p>
        </p:txBody>
      </p:sp>
      <p:sp>
        <p:nvSpPr>
          <p:cNvPr id="5166105" name="Text Box 25"/>
          <p:cNvSpPr txBox="1">
            <a:spLocks noChangeArrowheads="1"/>
          </p:cNvSpPr>
          <p:nvPr/>
        </p:nvSpPr>
        <p:spPr bwMode="auto">
          <a:xfrm>
            <a:off x="5622681" y="1477964"/>
            <a:ext cx="447238" cy="276999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00000"/>
              </a:lnSpc>
              <a:buFontTx/>
              <a:buNone/>
            </a:pPr>
            <a:r>
              <a:rPr lang="th-TH" sz="1800" u="sng">
                <a:latin typeface="FreesiaUPC" pitchFamily="34" charset="-34"/>
              </a:rPr>
              <a:t>จำนวน</a:t>
            </a:r>
          </a:p>
        </p:txBody>
      </p:sp>
      <p:sp>
        <p:nvSpPr>
          <p:cNvPr id="5166106" name="Text Box 26"/>
          <p:cNvSpPr txBox="1">
            <a:spLocks noChangeArrowheads="1"/>
          </p:cNvSpPr>
          <p:nvPr/>
        </p:nvSpPr>
        <p:spPr bwMode="auto">
          <a:xfrm>
            <a:off x="3657600" y="3598863"/>
            <a:ext cx="332643" cy="30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00000"/>
              </a:lnSpc>
              <a:buFontTx/>
              <a:buNone/>
            </a:pPr>
            <a:r>
              <a:rPr lang="th-TH" sz="2000">
                <a:latin typeface="FreesiaUPC" pitchFamily="34" charset="-34"/>
              </a:rPr>
              <a:t>กอง </a:t>
            </a:r>
          </a:p>
        </p:txBody>
      </p:sp>
      <p:sp>
        <p:nvSpPr>
          <p:cNvPr id="5166107" name="Text Box 27"/>
          <p:cNvSpPr txBox="1">
            <a:spLocks noChangeArrowheads="1"/>
          </p:cNvSpPr>
          <p:nvPr/>
        </p:nvSpPr>
        <p:spPr bwMode="auto">
          <a:xfrm>
            <a:off x="5519170" y="3167063"/>
            <a:ext cx="437620" cy="30777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00000"/>
              </a:lnSpc>
              <a:buFontTx/>
              <a:buNone/>
            </a:pPr>
            <a:r>
              <a:rPr lang="en-US" sz="2000">
                <a:latin typeface="FreesiaUPC" pitchFamily="34" charset="-34"/>
              </a:rPr>
              <a:t>~100</a:t>
            </a:r>
            <a:endParaRPr lang="th-TH" sz="2000">
              <a:latin typeface="FreesiaUPC" pitchFamily="34" charset="-34"/>
            </a:endParaRPr>
          </a:p>
        </p:txBody>
      </p:sp>
      <p:sp>
        <p:nvSpPr>
          <p:cNvPr id="5166108" name="Text Box 28"/>
          <p:cNvSpPr txBox="1">
            <a:spLocks noChangeArrowheads="1"/>
          </p:cNvSpPr>
          <p:nvPr/>
        </p:nvSpPr>
        <p:spPr bwMode="auto">
          <a:xfrm>
            <a:off x="5519170" y="3598863"/>
            <a:ext cx="437620" cy="30777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00000"/>
              </a:lnSpc>
              <a:buFontTx/>
              <a:buNone/>
            </a:pPr>
            <a:r>
              <a:rPr lang="en-US" sz="2000">
                <a:latin typeface="FreesiaUPC" pitchFamily="34" charset="-34"/>
              </a:rPr>
              <a:t>~400</a:t>
            </a:r>
            <a:endParaRPr lang="th-TH" sz="2000">
              <a:latin typeface="FreesiaUPC" pitchFamily="34" charset="-34"/>
            </a:endParaRPr>
          </a:p>
        </p:txBody>
      </p:sp>
      <p:sp>
        <p:nvSpPr>
          <p:cNvPr id="5166109" name="Text Box 29"/>
          <p:cNvSpPr txBox="1">
            <a:spLocks noChangeArrowheads="1"/>
          </p:cNvSpPr>
          <p:nvPr/>
        </p:nvSpPr>
        <p:spPr bwMode="auto">
          <a:xfrm>
            <a:off x="5359218" y="4489450"/>
            <a:ext cx="713337" cy="30777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00000"/>
              </a:lnSpc>
              <a:buFontTx/>
              <a:buNone/>
            </a:pPr>
            <a:r>
              <a:rPr lang="en-US" sz="2000">
                <a:latin typeface="FreesiaUPC" pitchFamily="34" charset="-34"/>
              </a:rPr>
              <a:t>~24,500</a:t>
            </a:r>
            <a:endParaRPr lang="th-TH" sz="2000">
              <a:latin typeface="FreesiaUPC" pitchFamily="34" charset="-34"/>
            </a:endParaRPr>
          </a:p>
        </p:txBody>
      </p:sp>
      <p:pic>
        <p:nvPicPr>
          <p:cNvPr id="5166110" name="Picture 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7254" y="4148139"/>
            <a:ext cx="672612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66111" name="AutoShape 31"/>
          <p:cNvSpPr>
            <a:spLocks noChangeArrowheads="1"/>
          </p:cNvSpPr>
          <p:nvPr/>
        </p:nvSpPr>
        <p:spPr bwMode="auto">
          <a:xfrm rot="5400000">
            <a:off x="6664505" y="3115331"/>
            <a:ext cx="128" cy="855940"/>
          </a:xfrm>
          <a:prstGeom prst="triangle">
            <a:avLst>
              <a:gd name="adj" fmla="val 50000"/>
            </a:avLst>
          </a:prstGeom>
          <a:solidFill>
            <a:schemeClr val="tx2"/>
          </a:solidFill>
          <a:ln w="12700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endParaRPr lang="th-TH"/>
          </a:p>
        </p:txBody>
      </p:sp>
      <p:sp>
        <p:nvSpPr>
          <p:cNvPr id="5166112" name="Oval 32"/>
          <p:cNvSpPr>
            <a:spLocks noChangeArrowheads="1"/>
          </p:cNvSpPr>
          <p:nvPr/>
        </p:nvSpPr>
        <p:spPr bwMode="auto">
          <a:xfrm>
            <a:off x="3172558" y="2456122"/>
            <a:ext cx="90" cy="605909"/>
          </a:xfrm>
          <a:prstGeom prst="ellipse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endParaRPr lang="th-TH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6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66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61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539750" y="-233363"/>
            <a:ext cx="8135938" cy="1493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Clr>
                <a:srgbClr val="000099"/>
              </a:buClr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b="1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GB" b="1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GB" sz="3200" b="1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 การสื่อสารและการจัดฝึกอบรมเกี่ยวกับแนวคิดระบบ EVM ในองค์กร </a:t>
            </a:r>
            <a:br>
              <a:rPr lang="en-GB" sz="3200" b="1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</a:br>
            <a:endParaRPr lang="en-GB" sz="3200" b="1">
              <a:solidFill>
                <a:srgbClr val="000099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136525" y="1027113"/>
            <a:ext cx="8778875" cy="6149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0" lvl="1">
              <a:lnSpc>
                <a:spcPct val="90000"/>
              </a:lnSpc>
              <a:spcBef>
                <a:spcPts val="650"/>
              </a:spcBef>
              <a:buFont typeface="Wingdings" pitchFamily="2" charset="2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การฝึกอบรมระบบบริหารจัดการเพื่อสร้างมูลค่าเพิ่มเชิงเศรษฐศาสตร์ 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(EVM)</a:t>
            </a:r>
            <a:r>
              <a:rPr lang="ar-SA" sz="2400" b="1" dirty="0">
                <a:latin typeface="Angsana New" pitchFamily="18" charset="-34"/>
                <a:cs typeface="Arial" pitchFamily="34" charset="0"/>
              </a:rPr>
              <a:t>‏</a:t>
            </a:r>
            <a:endParaRPr lang="en-GB" sz="2400" b="1" dirty="0">
              <a:latin typeface="Angsana New" pitchFamily="18" charset="-34"/>
              <a:cs typeface="Arial" pitchFamily="34" charset="0"/>
            </a:endParaRPr>
          </a:p>
          <a:p>
            <a:pPr marL="0" lvl="1" algn="just">
              <a:lnSpc>
                <a:spcPct val="90000"/>
              </a:lnSpc>
              <a:spcBef>
                <a:spcPts val="650"/>
              </a:spcBef>
              <a:buFont typeface="Wingdings" pitchFamily="2" charset="2"/>
              <a:buChar char="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ผู้บริหารระดับสูง ระดับผู้อำนวยการฝ่ายขึ้นไป </a:t>
            </a:r>
            <a:endParaRPr lang="en-GB" sz="2400" b="1" dirty="0">
              <a:latin typeface="Angsana New" pitchFamily="18" charset="-34"/>
              <a:cs typeface="Angsana New" pitchFamily="18" charset="-34"/>
            </a:endParaRPr>
          </a:p>
          <a:p>
            <a:pPr marL="396875" lvl="2" algn="just">
              <a:lnSpc>
                <a:spcPct val="90000"/>
              </a:lnSpc>
              <a:spcBef>
                <a:spcPts val="650"/>
              </a:spcBef>
              <a:buClr>
                <a:srgbClr val="6699FF"/>
              </a:buClr>
              <a:buFont typeface="Wingdings" pitchFamily="2" charset="2"/>
              <a:buChar char="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แนวคิดระบบการบริหารจัดการเพื่อสร้างมูลค่าเชิงเศรษฐศาสตร์ </a:t>
            </a:r>
            <a:endParaRPr lang="en-GB" sz="2400" b="1" dirty="0">
              <a:latin typeface="Angsana New" pitchFamily="18" charset="-34"/>
              <a:cs typeface="Angsana New" pitchFamily="18" charset="-34"/>
            </a:endParaRPr>
          </a:p>
          <a:p>
            <a:pPr marL="396875" lvl="2" algn="just">
              <a:lnSpc>
                <a:spcPct val="90000"/>
              </a:lnSpc>
              <a:spcBef>
                <a:spcPts val="650"/>
              </a:spcBef>
              <a:buClr>
                <a:srgbClr val="6699FF"/>
              </a:buClr>
              <a:buFont typeface="Wingdings" pitchFamily="2" charset="2"/>
              <a:buChar char="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ระบบ  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Balanced Scorecard</a:t>
            </a:r>
          </a:p>
          <a:p>
            <a:pPr marL="396875" lvl="2" algn="just">
              <a:lnSpc>
                <a:spcPct val="90000"/>
              </a:lnSpc>
              <a:spcBef>
                <a:spcPts val="650"/>
              </a:spcBef>
              <a:buClr>
                <a:srgbClr val="6699FF"/>
              </a:buClr>
              <a:buFont typeface="Wingdings" pitchFamily="2" charset="2"/>
              <a:buChar char="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การนำระบบ 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EVM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มาเชื่อมโยงกับระบบ 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Balanced Scorecard</a:t>
            </a:r>
          </a:p>
          <a:p>
            <a:pPr marL="396875" lvl="2" algn="just">
              <a:lnSpc>
                <a:spcPct val="90000"/>
              </a:lnSpc>
              <a:spcBef>
                <a:spcPts val="650"/>
              </a:spcBef>
              <a:buClr>
                <a:srgbClr val="6699FF"/>
              </a:buClr>
              <a:buFont typeface="Wingdings" pitchFamily="2" charset="2"/>
              <a:buChar char="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การนำระบบ 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EVM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มาใช้ใน กฟผ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.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สำหรับผู้บริหารระดับผู้อำนวยการฝ่ายขึ้นไป</a:t>
            </a:r>
            <a:endParaRPr lang="en-GB" sz="2400" b="1" dirty="0">
              <a:latin typeface="Angsana New" pitchFamily="18" charset="-34"/>
              <a:cs typeface="Angsana New" pitchFamily="18" charset="-34"/>
            </a:endParaRPr>
          </a:p>
          <a:p>
            <a:pPr marL="0" lvl="1" algn="just">
              <a:lnSpc>
                <a:spcPct val="90000"/>
              </a:lnSpc>
              <a:spcBef>
                <a:spcPts val="650"/>
              </a:spcBef>
              <a:buFont typeface="Wingdings" pitchFamily="2" charset="2"/>
              <a:buChar char="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ผู้ปฎิบัติงานระดับหน้าหน้าแผนก ถึงระดับผู้ช่วยผู้อำนวยการฝ่าย 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ประมาณ 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1,300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คน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)</a:t>
            </a:r>
            <a:r>
              <a:rPr lang="ar-SA" sz="2400" b="1" dirty="0">
                <a:latin typeface="Angsana New" pitchFamily="18" charset="-34"/>
                <a:cs typeface="Arial" pitchFamily="34" charset="0"/>
              </a:rPr>
              <a:t>‏</a:t>
            </a:r>
            <a:endParaRPr lang="en-GB" sz="2400" b="1" dirty="0">
              <a:latin typeface="Angsana New" pitchFamily="18" charset="-34"/>
              <a:cs typeface="Arial" pitchFamily="34" charset="0"/>
            </a:endParaRPr>
          </a:p>
          <a:p>
            <a:pPr marL="396875" lvl="2" algn="just">
              <a:lnSpc>
                <a:spcPct val="90000"/>
              </a:lnSpc>
              <a:spcBef>
                <a:spcPts val="650"/>
              </a:spcBef>
              <a:buClr>
                <a:srgbClr val="6699FF"/>
              </a:buClr>
              <a:buFont typeface="Wingdings" pitchFamily="2" charset="2"/>
              <a:buChar char="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หลักเกณฑ์และการนำระบบ 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EVM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มาใช้ใน กฟผ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. </a:t>
            </a:r>
          </a:p>
          <a:p>
            <a:pPr marL="396875" lvl="2" algn="just">
              <a:lnSpc>
                <a:spcPct val="90000"/>
              </a:lnSpc>
              <a:spcBef>
                <a:spcPts val="650"/>
              </a:spcBef>
              <a:buClr>
                <a:srgbClr val="6699FF"/>
              </a:buClr>
              <a:buFont typeface="Wingdings" pitchFamily="2" charset="2"/>
              <a:buChar char="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แนวคิด 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EVM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และระบบบริหารจัดการเพื่อสร้างมูลค่าเพิ่ม</a:t>
            </a:r>
            <a:endParaRPr lang="en-GB" sz="2400" b="1" dirty="0">
              <a:latin typeface="Angsana New" pitchFamily="18" charset="-34"/>
              <a:cs typeface="Angsana New" pitchFamily="18" charset="-34"/>
            </a:endParaRPr>
          </a:p>
          <a:p>
            <a:pPr marL="396875" lvl="2" algn="just">
              <a:lnSpc>
                <a:spcPct val="90000"/>
              </a:lnSpc>
              <a:spcBef>
                <a:spcPts val="650"/>
              </a:spcBef>
              <a:buClr>
                <a:srgbClr val="6699FF"/>
              </a:buClr>
              <a:buFont typeface="Wingdings" pitchFamily="2" charset="2"/>
              <a:buChar char="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ระบบวัดผลงาน 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EP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ของ กฟผ</a:t>
            </a: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. </a:t>
            </a:r>
          </a:p>
          <a:p>
            <a:pPr marL="396875" lvl="2" algn="just">
              <a:lnSpc>
                <a:spcPct val="90000"/>
              </a:lnSpc>
              <a:spcBef>
                <a:spcPts val="650"/>
              </a:spcBef>
              <a:buClr>
                <a:srgbClr val="6699FF"/>
              </a:buClr>
              <a:buFont typeface="Wingdings" pitchFamily="2" charset="2"/>
              <a:buChar char="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2400" b="1" dirty="0">
                <a:latin typeface="Angsana New" pitchFamily="18" charset="-34"/>
                <a:cs typeface="Angsana New" pitchFamily="18" charset="-34"/>
              </a:rPr>
              <a:t> Workshop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แนวทางการสร้างมูลค่าให้หน่วยงาน </a:t>
            </a:r>
            <a:endParaRPr lang="en-GB" sz="2400" b="1" dirty="0">
              <a:latin typeface="Angsana New" pitchFamily="18" charset="-34"/>
              <a:cs typeface="Angsana New" pitchFamily="18" charset="-34"/>
            </a:endParaRPr>
          </a:p>
          <a:p>
            <a:pPr marL="396875" lvl="2" algn="just">
              <a:lnSpc>
                <a:spcPct val="100000"/>
              </a:lnSpc>
              <a:spcBef>
                <a:spcPts val="650"/>
              </a:spcBef>
              <a:buClr>
                <a:srgbClr val="6699FF"/>
              </a:buClr>
              <a:buFont typeface="Wingdings" pitchFamily="2" charset="2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นอกจากนี้ยังมีการทำแผนการสื่อสารประชาสัมพันธ์โครงการ รวมทั้งดำเนินการสื่อสารและ       สร้างความเข้าใจกับพนักงานในทุกๆระดับภายในองค์กรด้วย</a:t>
            </a:r>
            <a:endParaRPr lang="en-GB" sz="24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9700" name="Text Box 3"/>
          <p:cNvSpPr txBox="1">
            <a:spLocks noChangeArrowheads="1"/>
          </p:cNvSpPr>
          <p:nvPr/>
        </p:nvSpPr>
        <p:spPr bwMode="auto">
          <a:xfrm>
            <a:off x="8605838" y="6597650"/>
            <a:ext cx="719137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ctr" eaLnBrk="1" hangingPunct="1">
              <a:lnSpc>
                <a:spcPct val="100000"/>
              </a:lnSpc>
              <a:buClr>
                <a:srgbClr val="000000"/>
              </a:buClr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5C6D8C29-9DBA-425A-A257-A4A05A0D6743}" type="slidenum">
              <a:rPr lang="en-GB" sz="1200">
                <a:solidFill>
                  <a:srgbClr val="000000"/>
                </a:solidFill>
                <a:latin typeface="Angsana New" pitchFamily="18" charset="-34"/>
              </a:rPr>
              <a:pPr algn="ctr" eaLnBrk="1" hangingPunct="1">
                <a:lnSpc>
                  <a:spcPct val="100000"/>
                </a:lnSpc>
                <a:buClr>
                  <a:srgbClr val="000000"/>
                </a:buClr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17</a:t>
            </a:fld>
            <a:endParaRPr lang="en-GB" sz="1200">
              <a:solidFill>
                <a:srgbClr val="000000"/>
              </a:solidFill>
              <a:latin typeface="Angsana New" pitchFamily="18" charset="-34"/>
            </a:endParaRPr>
          </a:p>
        </p:txBody>
      </p:sp>
      <p:sp>
        <p:nvSpPr>
          <p:cNvPr id="29701" name="Text Box 4"/>
          <p:cNvSpPr txBox="1">
            <a:spLocks noChangeArrowheads="1"/>
          </p:cNvSpPr>
          <p:nvPr/>
        </p:nvSpPr>
        <p:spPr bwMode="auto">
          <a:xfrm>
            <a:off x="3708400" y="6640513"/>
            <a:ext cx="2133600" cy="1889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ctr" eaLnBrk="1" hangingPunct="1">
              <a:lnSpc>
                <a:spcPct val="100000"/>
              </a:lnSpc>
              <a:buClr>
                <a:srgbClr val="000000"/>
              </a:buClr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200">
                <a:solidFill>
                  <a:srgbClr val="000000"/>
                </a:solidFill>
                <a:latin typeface="Angsana New" pitchFamily="18" charset="-34"/>
                <a:cs typeface="Angsana New" pitchFamily="18" charset="-34"/>
              </a:rPr>
              <a:t>11/03/09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/>
          <p:cNvSpPr txBox="1">
            <a:spLocks noChangeArrowheads="1"/>
          </p:cNvSpPr>
          <p:nvPr/>
        </p:nvSpPr>
        <p:spPr bwMode="auto">
          <a:xfrm>
            <a:off x="8605838" y="6597650"/>
            <a:ext cx="719137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ctr" eaLnBrk="1" hangingPunct="1">
              <a:lnSpc>
                <a:spcPct val="100000"/>
              </a:lnSpc>
              <a:buClr>
                <a:srgbClr val="000000"/>
              </a:buClr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35A3CA7C-903F-42C1-970F-E6BD0BF302B4}" type="slidenum">
              <a:rPr lang="en-GB" sz="1200">
                <a:solidFill>
                  <a:srgbClr val="000000"/>
                </a:solidFill>
                <a:latin typeface="Angsana New" pitchFamily="18" charset="-34"/>
              </a:rPr>
              <a:pPr algn="ctr" eaLnBrk="1" hangingPunct="1">
                <a:lnSpc>
                  <a:spcPct val="100000"/>
                </a:lnSpc>
                <a:buClr>
                  <a:srgbClr val="000000"/>
                </a:buClr>
                <a:buFont typeface="Angsana New" pitchFamily="18" charset="-34"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18</a:t>
            </a:fld>
            <a:endParaRPr lang="en-GB" sz="1200">
              <a:solidFill>
                <a:srgbClr val="000000"/>
              </a:solidFill>
              <a:latin typeface="Angsana New" pitchFamily="18" charset="-34"/>
            </a:endParaRPr>
          </a:p>
        </p:txBody>
      </p:sp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3708400" y="6640513"/>
            <a:ext cx="2133600" cy="1889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ctr" eaLnBrk="1" hangingPunct="1">
              <a:lnSpc>
                <a:spcPct val="100000"/>
              </a:lnSpc>
              <a:buClr>
                <a:srgbClr val="000000"/>
              </a:buClr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1200">
                <a:solidFill>
                  <a:srgbClr val="000000"/>
                </a:solidFill>
                <a:latin typeface="Angsana New" pitchFamily="18" charset="-34"/>
                <a:cs typeface="Angsana New" pitchFamily="18" charset="-34"/>
              </a:rPr>
              <a:t>11/03/09</a:t>
            </a:r>
          </a:p>
        </p:txBody>
      </p:sp>
      <p:sp>
        <p:nvSpPr>
          <p:cNvPr id="41988" name="Text Box 3"/>
          <p:cNvSpPr txBox="1">
            <a:spLocks noChangeArrowheads="1"/>
          </p:cNvSpPr>
          <p:nvPr/>
        </p:nvSpPr>
        <p:spPr bwMode="auto">
          <a:xfrm>
            <a:off x="344488" y="206375"/>
            <a:ext cx="8459787" cy="50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ctr" eaLnBrk="1" hangingPunct="1">
              <a:lnSpc>
                <a:spcPct val="100000"/>
              </a:lnSpc>
              <a:spcAft>
                <a:spcPts val="1200"/>
              </a:spcAft>
              <a:buClr>
                <a:srgbClr val="1E4191"/>
              </a:buClr>
              <a:buFont typeface="Angsana New" pitchFamily="18" charset="-34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4400" b="1">
                <a:solidFill>
                  <a:srgbClr val="1E4191"/>
                </a:solidFill>
                <a:latin typeface="Angsana New" pitchFamily="18" charset="-34"/>
                <a:cs typeface="Angsana New" pitchFamily="18" charset="-34"/>
              </a:rPr>
              <a:t>การรายงานผลค่า EP </a:t>
            </a:r>
          </a:p>
        </p:txBody>
      </p:sp>
      <p:sp>
        <p:nvSpPr>
          <p:cNvPr id="41989" name="Text Box 4"/>
          <p:cNvSpPr txBox="1">
            <a:spLocks noChangeArrowheads="1"/>
          </p:cNvSpPr>
          <p:nvPr/>
        </p:nvSpPr>
        <p:spPr bwMode="auto">
          <a:xfrm>
            <a:off x="23813" y="1012825"/>
            <a:ext cx="8929687" cy="947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marL="258763" lvl="1">
              <a:lnSpc>
                <a:spcPct val="100000"/>
              </a:lnSpc>
              <a:buClr>
                <a:srgbClr val="0099FF"/>
              </a:buClr>
              <a:buFont typeface="Wingdings" pitchFamily="2" charset="2"/>
              <a:buChar char=""/>
              <a:tabLst>
                <a:tab pos="258763" algn="l"/>
                <a:tab pos="706438" algn="l"/>
                <a:tab pos="1155700" algn="l"/>
                <a:tab pos="1604963" algn="l"/>
                <a:tab pos="2054225" algn="l"/>
                <a:tab pos="2503488" algn="l"/>
                <a:tab pos="2952750" algn="l"/>
                <a:tab pos="3402013" algn="l"/>
                <a:tab pos="3851275" algn="l"/>
                <a:tab pos="4300538" algn="l"/>
                <a:tab pos="4749800" algn="l"/>
                <a:tab pos="5199063" algn="l"/>
                <a:tab pos="5648325" algn="l"/>
                <a:tab pos="6097588" algn="l"/>
                <a:tab pos="6546850" algn="l"/>
                <a:tab pos="6996113" algn="l"/>
                <a:tab pos="7445375" algn="l"/>
                <a:tab pos="7894638" algn="l"/>
                <a:tab pos="8343900" algn="l"/>
                <a:tab pos="8793163" algn="l"/>
                <a:tab pos="9242425" algn="l"/>
              </a:tabLst>
            </a:pPr>
            <a:r>
              <a:rPr lang="en-GB" b="1">
                <a:solidFill>
                  <a:srgbClr val="0099FF"/>
                </a:solidFill>
                <a:latin typeface="Angsana New" pitchFamily="18" charset="-34"/>
                <a:cs typeface="Angsana New" pitchFamily="18" charset="-34"/>
              </a:rPr>
              <a:t> จัดทำรายงานผลค่า EP ทั้งภาพรวม กฟผ. และรายศูนย์ฯ เป็นรายไตรมาส/ ปี เพื่อนำเสนอ BOD  และ นำผลค่า EP พร้อมความเห็น BOD เพื่อปรับปรุงแก้ไขเสนอต่อ สคร. </a:t>
            </a:r>
          </a:p>
        </p:txBody>
      </p:sp>
      <p:pic>
        <p:nvPicPr>
          <p:cNvPr id="4199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838" y="4286250"/>
            <a:ext cx="3571875" cy="2151063"/>
          </a:xfrm>
          <a:prstGeom prst="rect">
            <a:avLst/>
          </a:prstGeom>
          <a:noFill/>
          <a:ln w="25560">
            <a:solidFill>
              <a:srgbClr val="FF9999"/>
            </a:solidFill>
            <a:miter lim="800000"/>
            <a:headEnd/>
            <a:tailEnd/>
          </a:ln>
        </p:spPr>
      </p:pic>
      <p:pic>
        <p:nvPicPr>
          <p:cNvPr id="41991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1857375"/>
            <a:ext cx="4075112" cy="4643438"/>
          </a:xfrm>
          <a:prstGeom prst="rect">
            <a:avLst/>
          </a:prstGeom>
          <a:noFill/>
          <a:ln w="25560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41992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1909763"/>
            <a:ext cx="3529013" cy="2190750"/>
          </a:xfrm>
          <a:prstGeom prst="rect">
            <a:avLst/>
          </a:prstGeom>
          <a:noFill/>
          <a:ln w="9360">
            <a:solidFill>
              <a:srgbClr val="96DAF2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Date Placeholder 4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11/03/09</a:t>
            </a: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8132762" cy="517525"/>
          </a:xfrm>
        </p:spPr>
        <p:txBody>
          <a:bodyPr>
            <a:normAutofit fontScale="90000"/>
          </a:bodyPr>
          <a:lstStyle/>
          <a:p>
            <a:pPr algn="ctr"/>
            <a:r>
              <a:rPr lang="th-TH" sz="3600" dirty="0" smtClean="0">
                <a:solidFill>
                  <a:schemeClr val="tx1"/>
                </a:solidFill>
                <a:cs typeface="Angsana New" pitchFamily="18" charset="-34"/>
              </a:rPr>
              <a:t>คู่มือต่าง ๆ</a:t>
            </a:r>
          </a:p>
        </p:txBody>
      </p:sp>
      <p:pic>
        <p:nvPicPr>
          <p:cNvPr id="27652" name="Picture 5" descr="IMG480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62625" y="-11658600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7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76672"/>
            <a:ext cx="2880320" cy="3240360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44008" y="764704"/>
            <a:ext cx="4319711" cy="108012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thaiDist">
              <a:lnSpc>
                <a:spcPct val="100000"/>
              </a:lnSpc>
              <a:spcBef>
                <a:spcPts val="700"/>
              </a:spcBef>
              <a:buFont typeface="Wingdings" pitchFamily="2" charset="2"/>
              <a:buNone/>
              <a:tabLst>
                <a:tab pos="0" algn="l"/>
                <a:tab pos="568325" algn="l"/>
                <a:tab pos="1482725" algn="l"/>
                <a:tab pos="2397125" algn="l"/>
                <a:tab pos="3311525" algn="l"/>
                <a:tab pos="4225925" algn="l"/>
                <a:tab pos="5140325" algn="l"/>
                <a:tab pos="6054725" algn="l"/>
                <a:tab pos="6969125" algn="l"/>
                <a:tab pos="7883525" algn="l"/>
                <a:tab pos="8797925" algn="l"/>
                <a:tab pos="9712325" algn="l"/>
                <a:tab pos="9882188" algn="l"/>
                <a:tab pos="10331450" algn="l"/>
                <a:tab pos="10780713" algn="l"/>
              </a:tabLst>
            </a:pPr>
            <a:r>
              <a:rPr lang="en-GB" b="1" dirty="0">
                <a:solidFill>
                  <a:srgbClr val="167BD6"/>
                </a:solidFill>
                <a:latin typeface="Angsana New" pitchFamily="18" charset="-34"/>
                <a:cs typeface="Angsana New" pitchFamily="18" charset="-34"/>
              </a:rPr>
              <a:t>	 </a:t>
            </a:r>
            <a:r>
              <a:rPr lang="en-GB" sz="1800" b="1" dirty="0" err="1">
                <a:latin typeface="Angsana New" pitchFamily="18" charset="-34"/>
                <a:cs typeface="Angsana New" pitchFamily="18" charset="-34"/>
              </a:rPr>
              <a:t>กฟผ</a:t>
            </a:r>
            <a:r>
              <a:rPr lang="en-GB" sz="1800" b="1" dirty="0">
                <a:latin typeface="Angsana New" pitchFamily="18" charset="-34"/>
                <a:cs typeface="Angsana New" pitchFamily="18" charset="-34"/>
              </a:rPr>
              <a:t>. </a:t>
            </a:r>
            <a:r>
              <a:rPr lang="en-GB" sz="1800" b="1" dirty="0" err="1">
                <a:latin typeface="Angsana New" pitchFamily="18" charset="-34"/>
                <a:cs typeface="Angsana New" pitchFamily="18" charset="-34"/>
              </a:rPr>
              <a:t>ได้จัดทำคู่มือการวิเคราะห์โครงการลงทุน</a:t>
            </a:r>
            <a:r>
              <a:rPr lang="en-GB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และ</a:t>
            </a:r>
            <a:r>
              <a:rPr lang="en-GB" sz="1800" b="1" dirty="0" err="1">
                <a:latin typeface="Angsana New" pitchFamily="18" charset="-34"/>
                <a:cs typeface="Angsana New" pitchFamily="18" charset="-34"/>
              </a:rPr>
              <a:t>คณะกรรมการ</a:t>
            </a:r>
            <a:r>
              <a:rPr lang="en-GB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GB" sz="1800" b="1" dirty="0" err="1">
                <a:latin typeface="Angsana New" pitchFamily="18" charset="-34"/>
                <a:cs typeface="Angsana New" pitchFamily="18" charset="-34"/>
              </a:rPr>
              <a:t>กฟผ</a:t>
            </a:r>
            <a:r>
              <a:rPr lang="en-GB" sz="1800" b="1" dirty="0">
                <a:latin typeface="Angsana New" pitchFamily="18" charset="-34"/>
                <a:cs typeface="Angsana New" pitchFamily="18" charset="-34"/>
              </a:rPr>
              <a:t>. </a:t>
            </a:r>
            <a:r>
              <a:rPr lang="en-GB" sz="1800" b="1" dirty="0" err="1">
                <a:latin typeface="Angsana New" pitchFamily="18" charset="-34"/>
                <a:cs typeface="Angsana New" pitchFamily="18" charset="-34"/>
              </a:rPr>
              <a:t>ได้มีมติเห็นชอบเมื่อวันที่</a:t>
            </a:r>
            <a:r>
              <a:rPr lang="en-GB" sz="1800" b="1" dirty="0">
                <a:latin typeface="Angsana New" pitchFamily="18" charset="-34"/>
                <a:cs typeface="Angsana New" pitchFamily="18" charset="-34"/>
              </a:rPr>
              <a:t> 26 </a:t>
            </a:r>
            <a:r>
              <a:rPr lang="en-GB" sz="1800" b="1" dirty="0" err="1">
                <a:latin typeface="Angsana New" pitchFamily="18" charset="-34"/>
                <a:cs typeface="Angsana New" pitchFamily="18" charset="-34"/>
              </a:rPr>
              <a:t>ธันวาคม</a:t>
            </a:r>
            <a:r>
              <a:rPr lang="en-GB" sz="1800" b="1" dirty="0">
                <a:latin typeface="Angsana New" pitchFamily="18" charset="-34"/>
                <a:cs typeface="Angsana New" pitchFamily="18" charset="-34"/>
              </a:rPr>
              <a:t> 2551 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โดยนำระบบ </a:t>
            </a:r>
            <a:r>
              <a:rPr lang="en-US" sz="1800" b="1" dirty="0">
                <a:latin typeface="Angsana New" pitchFamily="18" charset="-34"/>
                <a:cs typeface="Angsana New" pitchFamily="18" charset="-34"/>
              </a:rPr>
              <a:t>EVM 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มา</a:t>
            </a:r>
            <a:r>
              <a:rPr lang="en-GB" sz="1800" b="1" dirty="0" err="1">
                <a:latin typeface="Angsana New" pitchFamily="18" charset="-34"/>
                <a:cs typeface="Angsana New" pitchFamily="18" charset="-34"/>
              </a:rPr>
              <a:t>ใช้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ใน</a:t>
            </a:r>
            <a:r>
              <a:rPr lang="en-GB" sz="1800" b="1" dirty="0" err="1">
                <a:latin typeface="Angsana New" pitchFamily="18" charset="-34"/>
                <a:cs typeface="Angsana New" pitchFamily="18" charset="-34"/>
              </a:rPr>
              <a:t>การวิเคราะห์โครงการ</a:t>
            </a:r>
            <a:r>
              <a:rPr lang="en-GB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และติดตามโครงการลงทุน</a:t>
            </a:r>
            <a:endParaRPr lang="en-GB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7" name="Picture 4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1988840"/>
            <a:ext cx="2808312" cy="3675062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</p:spPr>
      </p:pic>
      <p:pic>
        <p:nvPicPr>
          <p:cNvPr id="8" name="Picture 6" descr="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2492896"/>
            <a:ext cx="2952329" cy="378725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hlinkClick r:id="" action="ppaction://noaction" highlightClick="1"/>
          </p:cNvPr>
          <p:cNvGraphicFramePr/>
          <p:nvPr/>
        </p:nvGraphicFramePr>
        <p:xfrm>
          <a:off x="428596" y="785794"/>
          <a:ext cx="8358246" cy="5810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Action Button: Custom 4">
            <a:hlinkClick r:id="rId7" action="ppaction://hlinksldjump" highlightClick="1"/>
          </p:cNvPr>
          <p:cNvSpPr/>
          <p:nvPr/>
        </p:nvSpPr>
        <p:spPr>
          <a:xfrm>
            <a:off x="762000" y="1219200"/>
            <a:ext cx="152400" cy="152400"/>
          </a:xfrm>
          <a:prstGeom prst="actionButtonBlank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Action Button: Custom 5">
            <a:hlinkClick r:id="" action="ppaction://noaction" highlightClick="1"/>
          </p:cNvPr>
          <p:cNvSpPr/>
          <p:nvPr/>
        </p:nvSpPr>
        <p:spPr>
          <a:xfrm>
            <a:off x="745344" y="1959798"/>
            <a:ext cx="152400" cy="152400"/>
          </a:xfrm>
          <a:prstGeom prst="actionButtonBlank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Action Button: Custom 7">
            <a:hlinkClick r:id="rId8" action="ppaction://hlinksldjump" highlightClick="1"/>
          </p:cNvPr>
          <p:cNvSpPr/>
          <p:nvPr/>
        </p:nvSpPr>
        <p:spPr>
          <a:xfrm>
            <a:off x="745344" y="2786058"/>
            <a:ext cx="152400" cy="152400"/>
          </a:xfrm>
          <a:prstGeom prst="actionButtonBlank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Action Button: Custom 8">
            <a:hlinkClick r:id="rId9" action="ppaction://hlinksldjump" highlightClick="1"/>
          </p:cNvPr>
          <p:cNvSpPr/>
          <p:nvPr/>
        </p:nvSpPr>
        <p:spPr>
          <a:xfrm>
            <a:off x="785786" y="3571876"/>
            <a:ext cx="152400" cy="152400"/>
          </a:xfrm>
          <a:prstGeom prst="actionButtonBlank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Action Button: Custom 9">
            <a:hlinkClick r:id="rId10" action="ppaction://hlinksldjump" highlightClick="1"/>
          </p:cNvPr>
          <p:cNvSpPr/>
          <p:nvPr/>
        </p:nvSpPr>
        <p:spPr>
          <a:xfrm>
            <a:off x="760842" y="4373192"/>
            <a:ext cx="152400" cy="152400"/>
          </a:xfrm>
          <a:prstGeom prst="actionButtonBlank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Action Button: Custom 10">
            <a:hlinkClick r:id="rId11" action="ppaction://hlinksldjump" highlightClick="1"/>
          </p:cNvPr>
          <p:cNvSpPr/>
          <p:nvPr/>
        </p:nvSpPr>
        <p:spPr>
          <a:xfrm>
            <a:off x="729846" y="5149564"/>
            <a:ext cx="152400" cy="152400"/>
          </a:xfrm>
          <a:prstGeom prst="actionButtonBlank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Horizontal Scroll 12"/>
          <p:cNvSpPr/>
          <p:nvPr/>
        </p:nvSpPr>
        <p:spPr>
          <a:xfrm>
            <a:off x="381000" y="0"/>
            <a:ext cx="7467600" cy="990600"/>
          </a:xfrm>
          <a:prstGeom prst="horizontalScroll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400" b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กิจกรรมการนำระบบ </a:t>
            </a:r>
            <a:r>
              <a:rPr lang="en-US" sz="2400" b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EVM </a:t>
            </a:r>
            <a:r>
              <a:rPr lang="th-TH" sz="2400" b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มาใช้ในการบริหารจัดการ</a:t>
            </a:r>
            <a:endParaRPr lang="en-US" sz="2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tx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Action Button: Custom 13">
            <a:hlinkClick r:id="rId11" action="ppaction://hlinksldjump" highlightClick="1"/>
          </p:cNvPr>
          <p:cNvSpPr/>
          <p:nvPr/>
        </p:nvSpPr>
        <p:spPr>
          <a:xfrm>
            <a:off x="711768" y="5952880"/>
            <a:ext cx="152400" cy="152400"/>
          </a:xfrm>
          <a:prstGeom prst="actionButtonBlank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7715250" y="6357938"/>
            <a:ext cx="2133600" cy="476250"/>
          </a:xfr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0156C8-A9AD-4667-8F4B-B100CC3D325C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th-TH" smtClean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5888"/>
            <a:ext cx="8712200" cy="1008062"/>
          </a:xfrm>
          <a:solidFill>
            <a:schemeClr val="accent5"/>
          </a:solidFill>
        </p:spPr>
        <p:txBody>
          <a:bodyPr anchor="ctr"/>
          <a:lstStyle/>
          <a:p>
            <a:pPr algn="ctr" eaLnBrk="1" hangingPunct="1"/>
            <a:r>
              <a:rPr lang="th-TH" sz="3600" cap="none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การจัดทำ </a:t>
            </a:r>
            <a:r>
              <a:rPr lang="en-US" sz="3600" cap="none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Roadmap </a:t>
            </a:r>
            <a:r>
              <a:rPr lang="th-TH" sz="3600" cap="none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ในการเชื่อมโยงค่ากำไรเชิงเศรษฐศาสตร์ </a:t>
            </a:r>
            <a:r>
              <a:rPr lang="en-US" sz="3600" cap="none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(Economic Profit :</a:t>
            </a:r>
            <a:r>
              <a:rPr lang="th-TH" sz="3600" cap="none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cap="none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EP)</a:t>
            </a:r>
            <a:r>
              <a:rPr lang="en-US" sz="2400" cap="none" smtClean="0"/>
              <a:t> </a:t>
            </a:r>
            <a:endParaRPr lang="th-TH" sz="2400" cap="none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68413"/>
            <a:ext cx="9215438" cy="4857750"/>
          </a:xfrm>
        </p:spPr>
        <p:txBody>
          <a:bodyPr anchor="t"/>
          <a:lstStyle/>
          <a:p>
            <a:pPr marL="342900" indent="-342900" eaLnBrk="1" hangingPunct="1"/>
            <a:r>
              <a:rPr lang="th-TH" sz="3200" smtClean="0">
                <a:latin typeface="Angsana New" pitchFamily="18" charset="-34"/>
                <a:cs typeface="Angsana New" pitchFamily="18" charset="-34"/>
              </a:rPr>
              <a:t>วิสัยทัศน์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      : </a:t>
            </a: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การนำระบบ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EVM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มาใช้ในการบริหารจัดการอย่างมีประสิทธิภาพ</a:t>
            </a:r>
          </a:p>
          <a:p>
            <a:pPr marL="342900" indent="-342900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เป้าหมาย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      : </a:t>
            </a: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การเชื่อมโยงค่ากำไรเชิงเศรษฐศาสตร์</a:t>
            </a: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(Economic Profit: EP) </a:t>
            </a:r>
            <a:endParaRPr lang="th-TH" sz="3200" smtClean="0">
              <a:latin typeface="Angsana New" pitchFamily="18" charset="-34"/>
              <a:cs typeface="Angsana New" pitchFamily="18" charset="-34"/>
            </a:endParaRPr>
          </a:p>
          <a:p>
            <a:pPr marL="342900" indent="-342900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                         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กับผลตอบแทนของผู้บริหารระดับสูง ในปี 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2557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	</a:t>
            </a:r>
          </a:p>
          <a:p>
            <a:pPr marL="342900" indent="-342900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วัตถุประสงค์  :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การประเมินผลการนำระบบ</a:t>
            </a: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EVM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มาใช้ในการดำเนินงาน</a:t>
            </a:r>
          </a:p>
          <a:p>
            <a:pPr marL="342900" indent="-342900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                         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กับผลตอบแทนเป็นที่ยอมรับของผู้บริหารระดับสูง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 </a:t>
            </a:r>
          </a:p>
          <a:p>
            <a:pPr marL="342900" indent="-342900" eaLnBrk="1" hangingPunct="1"/>
            <a:endParaRPr lang="en-US" b="0" smtClean="0">
              <a:solidFill>
                <a:srgbClr val="0033CC"/>
              </a:solidFill>
              <a:latin typeface="Angsana New" pitchFamily="18" charset="-34"/>
              <a:cs typeface="Angsana New" pitchFamily="18" charset="-34"/>
            </a:endParaRPr>
          </a:p>
          <a:p>
            <a:pPr marL="342900" indent="-342900" eaLnBrk="1" hangingPunct="1"/>
            <a:endParaRPr lang="th-TH" sz="280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การจัดทำ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Roadmap </a:t>
            </a:r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ในการเชื่อมโยงค่ากำไรเชิงเศรษฐศาสตร์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(Economic Profit :</a:t>
            </a:r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EP)</a:t>
            </a:r>
            <a:endParaRPr lang="th-TH" sz="360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แนวทางการดำเนินการ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: 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แนวทางพิจารณาดำเนินการเพื่อเชื่อมโยงค่า</a:t>
            </a: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EP </a:t>
            </a:r>
            <a:endParaRPr lang="th-TH" sz="3200" smtClean="0">
              <a:latin typeface="Angsana New" pitchFamily="18" charset="-34"/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                                        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กับผลตอบแทนผู้บริหารอย่างเหมาะสม</a:t>
            </a:r>
            <a:endParaRPr lang="en-US" sz="3200" b="0" smtClean="0">
              <a:latin typeface="Angsana New" pitchFamily="18" charset="-34"/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1. กำหนดผลตอบแทนที่ใช้ในการเชื่อมโยงให้เป็นไปอย่างเหมาะสม</a:t>
            </a: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   และเป็นธรรม</a:t>
            </a:r>
            <a:endParaRPr lang="en-US" sz="3200" b="0" smtClean="0">
              <a:latin typeface="Angsana New" pitchFamily="18" charset="-34"/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2. กำหนดหลักเกณฑ์ในการคำนวณและการประเมินผลค่า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EP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ให้ชัดเจน</a:t>
            </a: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   และยอมรับร่วมกันทุกสายงาน</a:t>
            </a:r>
            <a:endParaRPr lang="en-US" sz="3200" b="0" smtClean="0">
              <a:latin typeface="Angsana New" pitchFamily="18" charset="-34"/>
              <a:cs typeface="Angsana New" pitchFamily="18" charset="-34"/>
            </a:endParaRPr>
          </a:p>
          <a:p>
            <a:pPr>
              <a:buFontTx/>
              <a:buNone/>
            </a:pP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3.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กำหนดหลักเกณฑ์การเชื่อมโยงผลค่า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EP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จากการดำเนินงานกับผลตอบแทน</a:t>
            </a:r>
            <a:endParaRPr lang="en-US" sz="3200" b="0" smtClean="0"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th-TH" sz="2000" b="0" smtClean="0">
              <a:latin typeface="Angsana New" pitchFamily="18" charset="-34"/>
              <a:cs typeface="Angsana New" pitchFamily="18" charset="-34"/>
            </a:endParaRPr>
          </a:p>
          <a:p>
            <a:pPr>
              <a:buFontTx/>
              <a:buNone/>
            </a:pPr>
            <a:endParaRPr lang="th-TH" b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การจัดทำ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Roadmap </a:t>
            </a:r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ในการเชื่อมโยงค่ากำไรเชิงเศรษฐศาสตร์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(Economic Profit :</a:t>
            </a:r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EP)</a:t>
            </a:r>
            <a:endParaRPr lang="th-TH" sz="360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ความเป็นมา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สำนักงานคณะกรรมการนโยบายรัฐวิสาหกิจ 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สคร.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) </a:t>
            </a:r>
            <a:endParaRPr lang="th-TH" sz="3200" b="0" smtClean="0">
              <a:latin typeface="Angsana New" pitchFamily="18" charset="-34"/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มีนโยบาย  นำระบบบริหารจัดการเพื่อสร้างมูลค่าเชิงเศรษฐศาสตร์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(EVM)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 </a:t>
            </a:r>
            <a:endParaRPr lang="th-TH" sz="3200" b="0" smtClean="0">
              <a:latin typeface="Angsana New" pitchFamily="18" charset="-34"/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มาเชื่อมโยง หรือ การกำหนดค่าตอบแทน กับการบริหารจัดการหลักของ</a:t>
            </a: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องค์การ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และ กฟผ. ได้ดำเนินการตามแนวทางการกำหนดผลตอบแทนของ</a:t>
            </a: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ผู้บริหารระดับสูงให้เชื่อมโยงกับ ค่า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Economic Profit (EP)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ดังนี้</a:t>
            </a:r>
          </a:p>
          <a:p>
            <a:pPr>
              <a:buFontTx/>
              <a:buNone/>
            </a:pP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ปี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2551</a:t>
            </a: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ได้จัดทำรายงานผลการศึกษาความเหมาะสมในการนำค่า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EP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มา </a:t>
            </a: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               เชื่อมโยงกับระบบประเมินผลของ  ผู้ว่าการ และรองผู้ว่าการ และได้      </a:t>
            </a: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               นำเสนอคณะกรรมการ กฟผ. </a:t>
            </a:r>
          </a:p>
          <a:p>
            <a:pPr>
              <a:buFontTx/>
              <a:buNone/>
            </a:pPr>
            <a:endParaRPr lang="th-TH" sz="3200" b="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การจัดทำ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Roadmap </a:t>
            </a:r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ในการเชื่อมโยงค่ากำไรเชิงเศรษฐศาสตร์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(Economic Profit :</a:t>
            </a:r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EP)</a:t>
            </a:r>
            <a:endParaRPr lang="th-TH" sz="360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ปี 2552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กฟผ. ได้จัดทำรายงานผลการศึกษาความเหมาะสมในการนำค่า 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EP </a:t>
            </a:r>
            <a:endParaRPr lang="th-TH" sz="3200" b="0" smtClean="0">
              <a:latin typeface="Angsana New" pitchFamily="18" charset="-34"/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              มาเชื่อมโยงกับระบบประเมินผลของผู้บริหารระดับผู้ช่วยผู้ว่าการ </a:t>
            </a: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              และได้นำเสนอคณะกรรมการ กฟผ. </a:t>
            </a:r>
          </a:p>
          <a:p>
            <a:pPr>
              <a:buFontTx/>
              <a:buNone/>
            </a:pP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ปี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2553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 :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กฟผ. ได้เริ่มนำค่า 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EP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มาเชื่อมโยงกับผลตอบแทนผู้ว่าการ </a:t>
            </a:r>
          </a:p>
          <a:p>
            <a:pPr>
              <a:buFontTx/>
              <a:buNone/>
            </a:pPr>
            <a:r>
              <a:rPr lang="th-TH" sz="3200" smtClean="0">
                <a:latin typeface="Angsana New" pitchFamily="18" charset="-34"/>
                <a:cs typeface="Angsana New" pitchFamily="18" charset="-34"/>
              </a:rPr>
              <a:t>ปี </a:t>
            </a:r>
            <a:r>
              <a:rPr lang="en-US" sz="3200" smtClean="0">
                <a:latin typeface="Angsana New" pitchFamily="18" charset="-34"/>
                <a:cs typeface="Angsana New" pitchFamily="18" charset="-34"/>
              </a:rPr>
              <a:t>2554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 :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เพื่อให้เป็นไปตามนโยบายของ สคร. คณะกรรมการบริหารจัดการ </a:t>
            </a: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              เพื่อสร้างมูลค่าเชิงเศรษฐศาสตร์ 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คบศ.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)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มีมติให้จัดทำ 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Roadmap </a:t>
            </a:r>
            <a:endParaRPr lang="th-TH" sz="3200" b="0" smtClean="0">
              <a:latin typeface="Angsana New" pitchFamily="18" charset="-34"/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              ในการเชื่อมโยงผลงานค่า </a:t>
            </a:r>
            <a:r>
              <a:rPr lang="en-US" sz="3200" b="0" smtClean="0">
                <a:latin typeface="Angsana New" pitchFamily="18" charset="-34"/>
                <a:cs typeface="Angsana New" pitchFamily="18" charset="-34"/>
              </a:rPr>
              <a:t>EP </a:t>
            </a: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กับผลตอบแทน ระดับรองผู้ว่าการ</a:t>
            </a:r>
          </a:p>
          <a:p>
            <a:pPr>
              <a:buFontTx/>
              <a:buNone/>
            </a:pPr>
            <a:r>
              <a:rPr lang="th-TH" sz="3200" b="0" smtClean="0">
                <a:latin typeface="Angsana New" pitchFamily="18" charset="-34"/>
                <a:cs typeface="Angsana New" pitchFamily="18" charset="-34"/>
              </a:rPr>
              <a:t>               และ ผู้ช่วยผู้ว่าการ</a:t>
            </a:r>
          </a:p>
          <a:p>
            <a:pPr>
              <a:buFontTx/>
              <a:buNone/>
            </a:pPr>
            <a:endParaRPr lang="th-TH" sz="3200" b="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การจัดทำ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Roadmap </a:t>
            </a:r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ในการเชื่อมโยงค่ากำไรเชิงเศรษฐศาสตร์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(Economic Profit :</a:t>
            </a:r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EP)</a:t>
            </a:r>
            <a:endParaRPr lang="th-TH" sz="360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ปี 2555 </a:t>
            </a:r>
            <a:r>
              <a:rPr lang="en-US" sz="3200" dirty="0" smtClean="0">
                <a:latin typeface="Angsana New" pitchFamily="18" charset="-34"/>
                <a:cs typeface="Angsana New" pitchFamily="18" charset="-34"/>
              </a:rPr>
              <a:t>:</a:t>
            </a:r>
            <a:r>
              <a:rPr lang="th-TH" sz="3200" b="0" dirty="0" smtClean="0">
                <a:latin typeface="Angsana New" pitchFamily="18" charset="-34"/>
                <a:cs typeface="Angsana New" pitchFamily="18" charset="-34"/>
              </a:rPr>
              <a:t>ได้ดำเนินการตามแผนงานที่วางไว้ในปี 2554 และมีการทบทวนการ</a:t>
            </a:r>
          </a:p>
          <a:p>
            <a:pPr>
              <a:buFontTx/>
              <a:buNone/>
            </a:pPr>
            <a:r>
              <a:rPr lang="th-TH" sz="3200" b="0" dirty="0" smtClean="0">
                <a:latin typeface="Angsana New" pitchFamily="18" charset="-34"/>
                <a:cs typeface="Angsana New" pitchFamily="18" charset="-34"/>
              </a:rPr>
              <a:t>               ใช้ค่า </a:t>
            </a:r>
            <a:r>
              <a:rPr lang="en-US" sz="3200" b="0" dirty="0" smtClean="0">
                <a:latin typeface="Angsana New" pitchFamily="18" charset="-34"/>
                <a:cs typeface="Angsana New" pitchFamily="18" charset="-34"/>
              </a:rPr>
              <a:t>EP </a:t>
            </a:r>
            <a:r>
              <a:rPr lang="th-TH" sz="3200" b="0" dirty="0" smtClean="0">
                <a:latin typeface="Angsana New" pitchFamily="18" charset="-34"/>
                <a:cs typeface="Angsana New" pitchFamily="18" charset="-34"/>
              </a:rPr>
              <a:t>เพื่อผลักดันให้มีการบริหารจัดการองค์การให้เป็นธรรมและ</a:t>
            </a:r>
          </a:p>
          <a:p>
            <a:pPr>
              <a:buFontTx/>
              <a:buNone/>
            </a:pPr>
            <a:r>
              <a:rPr lang="th-TH" sz="3200" b="0" dirty="0" smtClean="0">
                <a:latin typeface="Angsana New" pitchFamily="18" charset="-34"/>
                <a:cs typeface="Angsana New" pitchFamily="18" charset="-34"/>
              </a:rPr>
              <a:t>                พัฒนาการวัดค่า </a:t>
            </a:r>
            <a:r>
              <a:rPr lang="en-US" sz="3200" b="0" dirty="0" smtClean="0">
                <a:latin typeface="Angsana New" pitchFamily="18" charset="-34"/>
                <a:cs typeface="Angsana New" pitchFamily="18" charset="-34"/>
              </a:rPr>
              <a:t>EP</a:t>
            </a:r>
            <a:r>
              <a:rPr lang="th-TH" sz="3200" b="0" dirty="0" smtClean="0">
                <a:latin typeface="Angsana New" pitchFamily="18" charset="-34"/>
                <a:cs typeface="Angsana New" pitchFamily="18" charset="-34"/>
              </a:rPr>
              <a:t> ให้เหมาะสมกับลักษณะขององค์การ</a:t>
            </a:r>
          </a:p>
          <a:p>
            <a:pPr>
              <a:buFontTx/>
              <a:buNone/>
            </a:pPr>
            <a:endParaRPr lang="th-TH" sz="3200" b="0" dirty="0" smtClean="0">
              <a:latin typeface="Angsana New" pitchFamily="18" charset="-34"/>
              <a:cs typeface="Angsana New" pitchFamily="18" charset="-34"/>
            </a:endParaRPr>
          </a:p>
          <a:p>
            <a:pPr>
              <a:buFontTx/>
              <a:buNone/>
            </a:pPr>
            <a:endParaRPr lang="th-TH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15888"/>
            <a:ext cx="8712200" cy="648816"/>
          </a:xfrm>
        </p:spPr>
        <p:txBody>
          <a:bodyPr/>
          <a:lstStyle/>
          <a:p>
            <a:r>
              <a:rPr lang="th-TH" dirty="0" smtClean="0">
                <a:solidFill>
                  <a:schemeClr val="tx1"/>
                </a:solidFill>
              </a:rPr>
              <a:t>สถานภาพปัจจุบันของการดำเนินการระบบ </a:t>
            </a:r>
            <a:r>
              <a:rPr lang="en-US" dirty="0" smtClean="0">
                <a:solidFill>
                  <a:schemeClr val="tx1"/>
                </a:solidFill>
              </a:rPr>
              <a:t>EVM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91D119-640F-4BF7-B518-49C9F52238B4}" type="slidenum">
              <a:rPr lang="en-US" smtClean="0"/>
              <a:pPr>
                <a:defRPr/>
              </a:pPr>
              <a:t>26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23528" y="980728"/>
            <a:ext cx="8280920" cy="1800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b="1" dirty="0" smtClean="0">
                <a:solidFill>
                  <a:schemeClr val="tx1"/>
                </a:solidFill>
              </a:rPr>
              <a:t>การดำเนินงานด้าน </a:t>
            </a:r>
            <a:r>
              <a:rPr lang="en-US" sz="1800" b="1" dirty="0" smtClean="0">
                <a:solidFill>
                  <a:schemeClr val="tx1"/>
                </a:solidFill>
              </a:rPr>
              <a:t>EVM  </a:t>
            </a:r>
            <a:r>
              <a:rPr lang="th-TH" sz="1800" b="1" dirty="0" smtClean="0">
                <a:solidFill>
                  <a:schemeClr val="tx1"/>
                </a:solidFill>
              </a:rPr>
              <a:t>ตั้งแต่เริ่มต้นจนปัจจุบัน เปลี่ยนผู้รับผิดชอบ  </a:t>
            </a:r>
            <a:r>
              <a:rPr lang="en-US" sz="1800" b="1" dirty="0" smtClean="0">
                <a:solidFill>
                  <a:schemeClr val="tx1"/>
                </a:solidFill>
              </a:rPr>
              <a:t>3 </a:t>
            </a:r>
            <a:r>
              <a:rPr lang="th-TH" sz="1800" b="1" dirty="0" smtClean="0">
                <a:solidFill>
                  <a:schemeClr val="tx1"/>
                </a:solidFill>
              </a:rPr>
              <a:t>ครั้ง  เริ่มจาก </a:t>
            </a:r>
          </a:p>
          <a:p>
            <a:r>
              <a:rPr lang="th-TH" sz="1800" b="1" dirty="0" smtClean="0">
                <a:solidFill>
                  <a:schemeClr val="tx1"/>
                </a:solidFill>
              </a:rPr>
              <a:t>ฝ่ายแผนวิสาหกิจ (ดำเนินการในปี </a:t>
            </a:r>
            <a:r>
              <a:rPr lang="en-US" sz="1800" b="1" dirty="0" smtClean="0">
                <a:solidFill>
                  <a:schemeClr val="tx1"/>
                </a:solidFill>
              </a:rPr>
              <a:t>2549-2551)</a:t>
            </a:r>
          </a:p>
          <a:p>
            <a:r>
              <a:rPr lang="th-TH" sz="1800" b="1" dirty="0" smtClean="0">
                <a:solidFill>
                  <a:schemeClr val="tx1"/>
                </a:solidFill>
              </a:rPr>
              <a:t>ฝ่ายจัดการธุรกิจ  ดำเนินการในปี </a:t>
            </a:r>
            <a:r>
              <a:rPr lang="en-US" sz="1800" b="1" dirty="0" smtClean="0">
                <a:solidFill>
                  <a:schemeClr val="tx1"/>
                </a:solidFill>
              </a:rPr>
              <a:t>2552-2554</a:t>
            </a:r>
          </a:p>
          <a:p>
            <a:r>
              <a:rPr lang="th-TH" sz="1800" b="1" dirty="0" smtClean="0">
                <a:solidFill>
                  <a:schemeClr val="tx1"/>
                </a:solidFill>
              </a:rPr>
              <a:t>ฝ่ายเศรษฐกิจพลังงาน ดำเนินการในปี </a:t>
            </a:r>
            <a:r>
              <a:rPr lang="en-US" sz="1800" b="1" dirty="0" smtClean="0">
                <a:solidFill>
                  <a:schemeClr val="tx1"/>
                </a:solidFill>
              </a:rPr>
              <a:t>2555 – </a:t>
            </a:r>
            <a:r>
              <a:rPr lang="th-TH" sz="1800" b="1" dirty="0" smtClean="0">
                <a:solidFill>
                  <a:schemeClr val="tx1"/>
                </a:solidFill>
              </a:rPr>
              <a:t>ปัจจุบัน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23528" y="3068960"/>
            <a:ext cx="8569325" cy="1080121"/>
          </a:xfrm>
          <a:solidFill>
            <a:srgbClr val="FF0000"/>
          </a:solidFill>
        </p:spPr>
        <p:txBody>
          <a:bodyPr/>
          <a:lstStyle/>
          <a:p>
            <a:r>
              <a:rPr lang="th-TH" dirty="0" smtClean="0">
                <a:solidFill>
                  <a:schemeClr val="tx2"/>
                </a:solidFill>
              </a:rPr>
              <a:t>ตั้งแต่ปี </a:t>
            </a:r>
            <a:r>
              <a:rPr lang="en-US" dirty="0" smtClean="0">
                <a:solidFill>
                  <a:schemeClr val="tx2"/>
                </a:solidFill>
              </a:rPr>
              <a:t>2554 </a:t>
            </a:r>
            <a:r>
              <a:rPr lang="th-TH" dirty="0" smtClean="0">
                <a:solidFill>
                  <a:schemeClr val="tx2"/>
                </a:solidFill>
              </a:rPr>
              <a:t>ไม่มีระบบการจัดทำบันทึกข้อตกลงการประเมินผลระหว่าง  กฟผ. และ สคร. </a:t>
            </a:r>
            <a:endParaRPr lang="th-TH" dirty="0">
              <a:solidFill>
                <a:schemeClr val="tx2"/>
              </a:solidFill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 bwMode="auto">
          <a:xfrm>
            <a:off x="323528" y="4437112"/>
            <a:ext cx="8569325" cy="1152129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ตั้งแต่ปี 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2554</a:t>
            </a: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สคร. เชื่อมระบบ</a:t>
            </a:r>
            <a:r>
              <a:rPr kumimoji="0" lang="th-TH" sz="24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24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EVM </a:t>
            </a:r>
            <a:r>
              <a:rPr kumimoji="0" lang="th-TH" sz="24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ไว้ในระบบ </a:t>
            </a:r>
            <a:r>
              <a:rPr kumimoji="0" lang="en-US" sz="24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SEPA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2400" b="1" kern="0" noProof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หมวดที่ </a:t>
            </a:r>
            <a:r>
              <a:rPr lang="en-US" sz="2400" b="1" kern="0" noProof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 </a:t>
            </a:r>
            <a:r>
              <a:rPr lang="th-TH" sz="2400" b="1" kern="0" noProof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การวางแผนยุทธศาสตร์</a:t>
            </a:r>
            <a:endParaRPr kumimoji="0" lang="th-TH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15888"/>
            <a:ext cx="8712200" cy="648816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Lesson Learn </a:t>
            </a:r>
            <a:r>
              <a:rPr lang="th-TH" dirty="0" smtClean="0">
                <a:solidFill>
                  <a:schemeClr val="tx1"/>
                </a:solidFill>
              </a:rPr>
              <a:t>การดำเนินการระบบ </a:t>
            </a:r>
            <a:r>
              <a:rPr lang="en-US" dirty="0" smtClean="0">
                <a:solidFill>
                  <a:schemeClr val="tx1"/>
                </a:solidFill>
              </a:rPr>
              <a:t>EVM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1520" y="836712"/>
            <a:ext cx="8569325" cy="5184576"/>
          </a:xfrm>
        </p:spPr>
        <p:txBody>
          <a:bodyPr/>
          <a:lstStyle/>
          <a:p>
            <a:r>
              <a:rPr lang="th-TH" sz="2000" b="0" dirty="0" smtClean="0"/>
              <a:t>กฟผ. มีการตั้งคณะกรรมการ และ คณะทำงานซึ่งรับผิดชอบ </a:t>
            </a:r>
            <a:r>
              <a:rPr lang="en-US" sz="2000" b="0" dirty="0" smtClean="0"/>
              <a:t>EVM </a:t>
            </a:r>
            <a:r>
              <a:rPr lang="th-TH" sz="2000" b="0" dirty="0" smtClean="0"/>
              <a:t>อย่างชัดเจนต่อเนื่อง  </a:t>
            </a:r>
          </a:p>
          <a:p>
            <a:r>
              <a:rPr lang="th-TH" sz="2000" b="0" dirty="0" smtClean="0"/>
              <a:t>คณะกรรมการ หรือ คบศ. เป็นผู้บริหารระดับสูงจากทุกสายรองเข้าร่วมดำเนินการ</a:t>
            </a:r>
          </a:p>
          <a:p>
            <a:r>
              <a:rPr lang="th-TH" sz="2000" b="0" dirty="0" smtClean="0"/>
              <a:t>ผวก. กำหนด ตัวชี้วัด </a:t>
            </a:r>
            <a:r>
              <a:rPr lang="en-US" sz="2000" b="0" dirty="0" smtClean="0"/>
              <a:t>EVM </a:t>
            </a:r>
            <a:r>
              <a:rPr lang="th-TH" sz="2000" b="0" dirty="0" smtClean="0"/>
              <a:t>เป็นส่วนหนึ่งของ </a:t>
            </a:r>
            <a:r>
              <a:rPr lang="en-US" sz="2000" b="0" dirty="0" smtClean="0"/>
              <a:t>PA </a:t>
            </a:r>
            <a:r>
              <a:rPr lang="th-TH" sz="2000" b="0" dirty="0" smtClean="0"/>
              <a:t>ผวก.</a:t>
            </a:r>
          </a:p>
          <a:p>
            <a:r>
              <a:rPr lang="th-TH" sz="2000" b="0" dirty="0" smtClean="0"/>
              <a:t>มีการมอบความรับผิดชอบลงสู่หน่วยงานประจำที่ชัดเจนและมีแผนการดำเนินการ</a:t>
            </a:r>
          </a:p>
          <a:p>
            <a:r>
              <a:rPr lang="th-TH" sz="2000" b="0" dirty="0" smtClean="0"/>
              <a:t>มีการถ่ายทอดความรับผิดชอบด้วยระบบ </a:t>
            </a:r>
            <a:r>
              <a:rPr lang="en-US" sz="2000" b="0" dirty="0" smtClean="0"/>
              <a:t>PA </a:t>
            </a:r>
            <a:r>
              <a:rPr lang="th-TH" sz="2000" b="0" dirty="0" smtClean="0"/>
              <a:t>โดยกำหนดเป็น ญฤ ระดับสายงานอย่างต่อเนื่อง</a:t>
            </a:r>
          </a:p>
          <a:p>
            <a:r>
              <a:rPr lang="th-TH" sz="2000" b="0" dirty="0" smtClean="0"/>
              <a:t>ความสัมพันธ์ที่ดีระหว่างคณะทำงาน</a:t>
            </a:r>
          </a:p>
          <a:p>
            <a:r>
              <a:rPr lang="th-TH" sz="2000" b="0" dirty="0" smtClean="0"/>
              <a:t>มีการฝึกอบรมหรือบรรยายให้ความรู้อย่างต่อเนื่อง</a:t>
            </a:r>
          </a:p>
          <a:p>
            <a:r>
              <a:rPr lang="th-TH" sz="2000" b="0" dirty="0" smtClean="0"/>
              <a:t>มีการค้นหาปัญหาอุปสรรคในการดำเนินงานเพื่อพัฒนาต่อไป</a:t>
            </a:r>
          </a:p>
          <a:p>
            <a:r>
              <a:rPr lang="th-TH" sz="2000" b="0" dirty="0" smtClean="0"/>
              <a:t>มีการสื่อสารเป็นระยะและมีการจัดการความรู้ อย่างสม่ำเสมอ</a:t>
            </a:r>
          </a:p>
          <a:p>
            <a:pPr>
              <a:buNone/>
            </a:pPr>
            <a:endParaRPr lang="th-TH" sz="20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91D119-640F-4BF7-B518-49C9F52238B4}" type="slidenum">
              <a:rPr lang="en-US" smtClean="0"/>
              <a:pPr>
                <a:defRPr/>
              </a:pPr>
              <a:t>27</a:t>
            </a:fld>
            <a:endParaRPr lang="th-TH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42852"/>
            <a:ext cx="7893075" cy="714398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347663" algn="ctr" eaLnBrk="1" hangingPunct="1"/>
            <a:r>
              <a:rPr lang="th-TH" sz="3000" b="1" dirty="0" smtClean="0">
                <a:latin typeface="Tahoma" pitchFamily="34" charset="0"/>
                <a:cs typeface="Tahoma" pitchFamily="34" charset="0"/>
              </a:rPr>
              <a:t>โครงสร้างการดำเนินงาน </a:t>
            </a:r>
            <a:r>
              <a:rPr lang="en-US" sz="3000" b="1" dirty="0" smtClean="0">
                <a:latin typeface="Tahoma" pitchFamily="34" charset="0"/>
                <a:cs typeface="Tahoma" pitchFamily="34" charset="0"/>
              </a:rPr>
              <a:t>EVM </a:t>
            </a:r>
            <a:r>
              <a:rPr lang="th-TH" sz="3000" b="1" dirty="0" smtClean="0">
                <a:latin typeface="Tahoma" pitchFamily="34" charset="0"/>
                <a:cs typeface="Tahoma" pitchFamily="34" charset="0"/>
              </a:rPr>
              <a:t>ของ กฟผ.</a:t>
            </a:r>
          </a:p>
        </p:txBody>
      </p:sp>
      <p:sp>
        <p:nvSpPr>
          <p:cNvPr id="10" name="Flowchart: Alternate Process 9"/>
          <p:cNvSpPr/>
          <p:nvPr/>
        </p:nvSpPr>
        <p:spPr>
          <a:xfrm>
            <a:off x="2286000" y="1000125"/>
            <a:ext cx="4429125" cy="928677"/>
          </a:xfrm>
          <a:prstGeom prst="flowChartAlternate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0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คณะกรรมการ</a:t>
            </a:r>
            <a:r>
              <a:rPr lang="th-TH" sz="32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กฟผ.</a:t>
            </a:r>
          </a:p>
        </p:txBody>
      </p:sp>
      <p:cxnSp>
        <p:nvCxnSpPr>
          <p:cNvPr id="33" name="Straight Connector 32"/>
          <p:cNvCxnSpPr>
            <a:stCxn id="10" idx="2"/>
          </p:cNvCxnSpPr>
          <p:nvPr/>
        </p:nvCxnSpPr>
        <p:spPr>
          <a:xfrm rot="5400000">
            <a:off x="3392480" y="3036093"/>
            <a:ext cx="2215374" cy="793"/>
          </a:xfrm>
          <a:prstGeom prst="line">
            <a:avLst/>
          </a:prstGeom>
          <a:ln w="317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>
          <a:xfrm>
            <a:off x="214282" y="4429133"/>
            <a:ext cx="4143404" cy="1143007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th-TH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ศูนย์ </a:t>
            </a:r>
            <a:r>
              <a:rPr lang="en-US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EVM</a:t>
            </a:r>
          </a:p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(10</a:t>
            </a:r>
            <a:r>
              <a:rPr lang="th-TH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ศูนย์ฯ สายรอง)</a:t>
            </a:r>
            <a:r>
              <a:rPr lang="en-US" sz="18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**</a:t>
            </a:r>
          </a:p>
          <a:p>
            <a:pPr algn="ctr">
              <a:defRPr/>
            </a:pPr>
            <a:endParaRPr lang="th-TH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Flowchart: Alternate Process 10"/>
          <p:cNvSpPr/>
          <p:nvPr/>
        </p:nvSpPr>
        <p:spPr>
          <a:xfrm>
            <a:off x="2286000" y="2198370"/>
            <a:ext cx="4429125" cy="1643064"/>
          </a:xfrm>
          <a:prstGeom prst="flowChartAlternate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algn="ctr">
              <a:defRPr/>
            </a:pPr>
            <a:r>
              <a:rPr lang="th-TH" sz="30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คบ</a:t>
            </a:r>
            <a:r>
              <a:rPr lang="th-TH" sz="30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ศ.</a:t>
            </a:r>
          </a:p>
          <a:p>
            <a:pPr algn="ctr">
              <a:defRPr/>
            </a:pPr>
            <a:endParaRPr lang="th-TH" sz="8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th-TH" sz="2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รวผ. (ประธาน)</a:t>
            </a:r>
          </a:p>
          <a:p>
            <a:pPr algn="ctr">
              <a:defRPr/>
            </a:pPr>
            <a:r>
              <a:rPr lang="th-TH" sz="2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อจธ. (เลขานุการ)</a:t>
            </a:r>
            <a:r>
              <a:rPr lang="en-US" sz="24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*</a:t>
            </a:r>
            <a:endParaRPr lang="th-TH" sz="2400" dirty="0" smtClean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th-TH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th-TH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2071670" y="4143380"/>
            <a:ext cx="5143536" cy="1588"/>
          </a:xfrm>
          <a:prstGeom prst="line">
            <a:avLst/>
          </a:prstGeom>
          <a:ln w="254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rot="5400000">
            <a:off x="1929985" y="4285859"/>
            <a:ext cx="284958" cy="1588"/>
          </a:xfrm>
          <a:prstGeom prst="line">
            <a:avLst/>
          </a:prstGeom>
          <a:ln w="254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rot="5400000">
            <a:off x="7002083" y="4357297"/>
            <a:ext cx="427834" cy="1588"/>
          </a:xfrm>
          <a:prstGeom prst="line">
            <a:avLst/>
          </a:prstGeom>
          <a:ln w="254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ounded Rectangle 35"/>
          <p:cNvSpPr/>
          <p:nvPr/>
        </p:nvSpPr>
        <p:spPr>
          <a:xfrm>
            <a:off x="4786314" y="4429133"/>
            <a:ext cx="4143404" cy="1143008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th-TH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คณะทำงาน </a:t>
            </a:r>
            <a:r>
              <a:rPr lang="en-US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EVM</a:t>
            </a:r>
            <a:endParaRPr lang="th-TH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th-TH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อศง.(ประธาน)</a:t>
            </a:r>
            <a:r>
              <a:rPr lang="th-TH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*</a:t>
            </a:r>
          </a:p>
          <a:p>
            <a:pPr algn="ctr">
              <a:defRPr/>
            </a:pPr>
            <a:endParaRPr lang="th-TH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43504" y="5429264"/>
            <a:ext cx="3571900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r>
              <a:rPr lang="en-US" sz="14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* 1 </a:t>
            </a:r>
            <a:r>
              <a:rPr lang="th-TH" sz="14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ต.ค. 54   อศง. เป็นผู้รับผิดชอบ</a:t>
            </a:r>
            <a:endParaRPr lang="th-TH" sz="14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71472" y="5528598"/>
            <a:ext cx="3571900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r>
              <a:rPr lang="en-US" sz="14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** 1 </a:t>
            </a:r>
            <a:r>
              <a:rPr lang="th-TH" sz="14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ต.ค. 54   มี 10 ศูนย์ฯ สายรอง เพิ่มกรรมการจากสาย รวธ.  รวพส.และ รวพฟ.</a:t>
            </a:r>
            <a:endParaRPr lang="th-TH" sz="14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th-TH" dirty="0" smtClean="0">
              <a:solidFill>
                <a:schemeClr val="tx1"/>
              </a:solidFill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Tx/>
              <a:buNone/>
            </a:pPr>
            <a:endParaRPr lang="th-TH" dirty="0" smtClean="0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97896" cy="6750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4545" y="0"/>
            <a:ext cx="4759456" cy="6685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5857884" y="3357562"/>
            <a:ext cx="2643206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th-TH" dirty="0" smtClean="0"/>
              <a:t>คำสั่งคณะกรรมการ คบศ.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th-TH" dirty="0" smtClean="0">
                <a:solidFill>
                  <a:schemeClr val="tx1"/>
                </a:solidFill>
              </a:rPr>
              <a:t>คณะกรรมการ คบศ.</a:t>
            </a: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214422"/>
            <a:ext cx="8246480" cy="485778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th-TH" dirty="0" smtClean="0">
                <a:solidFill>
                  <a:schemeClr val="tx1"/>
                </a:solidFill>
              </a:rPr>
              <a:t>คณะทำงาน คงบศ.</a:t>
            </a: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825" y="1357298"/>
            <a:ext cx="8284494" cy="474822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E25B6F-9533-4DB7-84E7-BF4DCF4A0636}" type="slidenum">
              <a:rPr lang="en-US"/>
              <a:pPr>
                <a:defRPr/>
              </a:pPr>
              <a:t>32</a:t>
            </a:fld>
            <a:endParaRPr lang="th-TH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32" y="1268413"/>
            <a:ext cx="9215502" cy="4857750"/>
          </a:xfrm>
        </p:spPr>
        <p:txBody>
          <a:bodyPr/>
          <a:lstStyle/>
          <a:p>
            <a:pPr eaLnBrk="1" hangingPunct="1">
              <a:buNone/>
            </a:pPr>
            <a:endParaRPr lang="th-TH" sz="2400" b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eaLnBrk="1" hangingPunct="1">
              <a:buNone/>
            </a:pPr>
            <a:endParaRPr lang="th-TH" sz="2000" b="0" spc="-1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eaLnBrk="1" hangingPunct="1">
              <a:buNone/>
            </a:pPr>
            <a:r>
              <a:rPr lang="th-TH" sz="2400" b="0" spc="-100" dirty="0" smtClean="0">
                <a:latin typeface="+mn-lt"/>
                <a:ea typeface="+mn-ea"/>
                <a:cs typeface="+mn-cs"/>
              </a:rPr>
              <a:t>			</a:t>
            </a:r>
            <a:endParaRPr lang="th-TH" sz="2400" b="0" spc="-100" dirty="0" smtClean="0"/>
          </a:p>
        </p:txBody>
      </p:sp>
      <p:pic>
        <p:nvPicPr>
          <p:cNvPr id="2079" name="Picture 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66"/>
            <a:ext cx="9144000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9" name="Rounded Rectangle 38"/>
          <p:cNvSpPr/>
          <p:nvPr/>
        </p:nvSpPr>
        <p:spPr>
          <a:xfrm>
            <a:off x="142844" y="428604"/>
            <a:ext cx="8858312" cy="500066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5-Point Star 5"/>
          <p:cNvSpPr/>
          <p:nvPr/>
        </p:nvSpPr>
        <p:spPr>
          <a:xfrm>
            <a:off x="2071670" y="1500174"/>
            <a:ext cx="428628" cy="428628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87086" y="142852"/>
            <a:ext cx="8985508" cy="793772"/>
          </a:xfrm>
        </p:spPr>
        <p:txBody>
          <a:bodyPr/>
          <a:lstStyle/>
          <a:p>
            <a:pPr eaLnBrk="1" hangingPunct="1"/>
            <a:r>
              <a:rPr lang="th-TH" dirty="0" smtClean="0">
                <a:solidFill>
                  <a:schemeClr val="tx1"/>
                </a:solidFill>
              </a:rPr>
              <a:t>ปฏิทินการประเมินผลการดำเนินงานระบบ </a:t>
            </a:r>
            <a:r>
              <a:rPr lang="en-US" dirty="0" smtClean="0">
                <a:solidFill>
                  <a:schemeClr val="tx1"/>
                </a:solidFill>
              </a:rPr>
              <a:t>EVM </a:t>
            </a:r>
            <a:r>
              <a:rPr lang="th-TH" dirty="0" smtClean="0">
                <a:solidFill>
                  <a:schemeClr val="tx1"/>
                </a:solidFill>
              </a:rPr>
              <a:t/>
            </a:r>
            <a:br>
              <a:rPr lang="th-TH" dirty="0" smtClean="0">
                <a:solidFill>
                  <a:schemeClr val="tx1"/>
                </a:solidFill>
              </a:rPr>
            </a:br>
            <a:r>
              <a:rPr lang="th-TH" dirty="0" smtClean="0">
                <a:solidFill>
                  <a:schemeClr val="tx1"/>
                </a:solidFill>
              </a:rPr>
              <a:t>ระดับสายงาน ปี 2556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15888"/>
            <a:ext cx="8712200" cy="720824"/>
          </a:xfrm>
        </p:spPr>
        <p:txBody>
          <a:bodyPr/>
          <a:lstStyle/>
          <a:p>
            <a:r>
              <a:rPr lang="th-TH" dirty="0" smtClean="0">
                <a:solidFill>
                  <a:schemeClr val="tx1"/>
                </a:solidFill>
              </a:rPr>
              <a:t>การกำหนดเป็น </a:t>
            </a:r>
            <a:r>
              <a:rPr lang="en-US" dirty="0" smtClean="0">
                <a:solidFill>
                  <a:schemeClr val="tx1"/>
                </a:solidFill>
              </a:rPr>
              <a:t>PA </a:t>
            </a:r>
            <a:r>
              <a:rPr lang="th-TH" dirty="0" smtClean="0">
                <a:solidFill>
                  <a:schemeClr val="tx1"/>
                </a:solidFill>
              </a:rPr>
              <a:t>ในระดับสายงาน</a:t>
            </a:r>
            <a:endParaRPr lang="th-TH" dirty="0">
              <a:solidFill>
                <a:schemeClr val="tx1"/>
              </a:solidFill>
            </a:endParaRPr>
          </a:p>
        </p:txBody>
      </p:sp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 cstate="print"/>
          <a:srcRect l="13002" t="14765" r="11178" b="8454"/>
          <a:stretch>
            <a:fillRect/>
          </a:stretch>
        </p:blipFill>
        <p:spPr bwMode="auto">
          <a:xfrm>
            <a:off x="179512" y="1052736"/>
            <a:ext cx="439248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4" cstate="print"/>
          <a:srcRect l="15687" t="21656" r="15134" b="4891"/>
          <a:stretch>
            <a:fillRect/>
          </a:stretch>
        </p:blipFill>
        <p:spPr bwMode="auto">
          <a:xfrm>
            <a:off x="4644008" y="1052736"/>
            <a:ext cx="4032448" cy="48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 cstate="print"/>
          <a:srcRect l="30158" t="24609" r="29722" b="10797"/>
          <a:stretch>
            <a:fillRect/>
          </a:stretch>
        </p:blipFill>
        <p:spPr bwMode="auto">
          <a:xfrm>
            <a:off x="683568" y="332656"/>
            <a:ext cx="8064896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214282" y="60936"/>
            <a:ext cx="8715436" cy="107157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eaLnBrk="0" hangingPunct="0">
              <a:defRPr/>
            </a:pPr>
            <a:r>
              <a:rPr lang="th-TH" b="1" dirty="0" smtClean="0">
                <a:latin typeface="+mj-lt"/>
                <a:ea typeface="+mj-ea"/>
                <a:cs typeface="+mj-cs"/>
              </a:rPr>
              <a:t>ปัญหาและอุปสรรคในการดำเนินงานตามระบบ </a:t>
            </a:r>
            <a:r>
              <a:rPr lang="en-US" b="1" dirty="0" smtClean="0">
                <a:latin typeface="+mj-lt"/>
                <a:ea typeface="+mj-ea"/>
                <a:cs typeface="+mj-cs"/>
              </a:rPr>
              <a:t>EVM </a:t>
            </a:r>
            <a:r>
              <a:rPr lang="th-TH" b="1" dirty="0" smtClean="0">
                <a:latin typeface="+mj-lt"/>
                <a:ea typeface="+mj-ea"/>
                <a:cs typeface="+mj-cs"/>
              </a:rPr>
              <a:t>ของสายงานบริหารองค์การ</a:t>
            </a:r>
            <a:endParaRPr lang="en-US" b="1" dirty="0" smtClean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14282" y="1285860"/>
          <a:ext cx="8715436" cy="547354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60260"/>
                <a:gridCol w="3477588"/>
                <a:gridCol w="3477588"/>
              </a:tblGrid>
              <a:tr h="535785">
                <a:tc>
                  <a:txBody>
                    <a:bodyPr/>
                    <a:lstStyle/>
                    <a:p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ปัญหา</a:t>
                      </a:r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ประเด็นปัญหา</a:t>
                      </a:r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ข้อเสนอแนะ</a:t>
                      </a:r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35785">
                <a:tc>
                  <a:txBody>
                    <a:bodyPr/>
                    <a:lstStyle/>
                    <a:p>
                      <a:r>
                        <a:rPr lang="th-TH" sz="2400" b="0" dirty="0" smtClean="0"/>
                        <a:t>การตั้งงบประมาณ</a:t>
                      </a:r>
                      <a:endParaRPr lang="th-TH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2563" indent="-182563" algn="thaiDist">
                        <a:buFont typeface="Arial" pitchFamily="34" charset="0"/>
                        <a:buChar char="•"/>
                      </a:pPr>
                      <a:r>
                        <a:rPr lang="th-TH" sz="1800" baseline="0" dirty="0" smtClean="0"/>
                        <a:t>ตั้งงบประมาณ</a:t>
                      </a: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ไม่สอดคล้องกับแผนดำเนินงานจริง</a:t>
                      </a:r>
                    </a:p>
                    <a:p>
                      <a:pPr marL="182563" indent="-182563" algn="thaiDist">
                        <a:buFont typeface="Arial" pitchFamily="34" charset="0"/>
                        <a:buChar char="•"/>
                      </a:pP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ปรับปรุงงบประมาณค่อนข้างบ่อย</a:t>
                      </a:r>
                    </a:p>
                    <a:p>
                      <a:pPr marL="182563" indent="-182563" algn="thaiDist">
                        <a:buFont typeface="Arial" pitchFamily="34" charset="0"/>
                        <a:buChar char="•"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หลักเกณฑ์การควบคุมค่าใช้จ่าย ของการทำ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EVM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กับการทำ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แตกต่างกัน  ทำให้บริหารจัดการค่าใช้จ่ายยาก</a:t>
                      </a:r>
                      <a:endParaRPr lang="th-TH" sz="1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การจัดทำงบประมาณควรมีรายละเอียดของแผนงานที่ชัดเจนทั้งวงเงินและระยะเวลาในการดำเนินงาน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35785">
                <a:tc>
                  <a:txBody>
                    <a:bodyPr/>
                    <a:lstStyle/>
                    <a:p>
                      <a:r>
                        <a:rPr lang="th-TH" sz="2400" b="0" dirty="0" smtClean="0"/>
                        <a:t>โครงสร้างองค์กร</a:t>
                      </a:r>
                      <a:endParaRPr lang="th-TH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มีการปรับโครงสร้าง กฟผ. บ่อย และมีการปรับเงินเดือน ทำให้การวิเคราะห์สาเหตุที่ค่า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EP </a:t>
                      </a: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จริงเบี่ยงเบนจากค่า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EP </a:t>
                      </a: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ประมาณการ ค่อนข้างยาก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en-US" sz="20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35785">
                <a:tc>
                  <a:txBody>
                    <a:bodyPr/>
                    <a:lstStyle/>
                    <a:p>
                      <a:r>
                        <a:rPr lang="th-TH" sz="2400" baseline="0" dirty="0" smtClean="0"/>
                        <a:t>การจัดทำรายงานและวิเคราะห์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2563" indent="-182563">
                        <a:buFont typeface="Arial" pitchFamily="34" charset="0"/>
                        <a:buChar char="•"/>
                      </a:pPr>
                      <a:r>
                        <a:rPr lang="th-TH" sz="1800" dirty="0" smtClean="0"/>
                        <a:t> ควรทบทวน </a:t>
                      </a:r>
                      <a:r>
                        <a:rPr lang="en-US" sz="1800" dirty="0" smtClean="0"/>
                        <a:t>transfer price </a:t>
                      </a:r>
                      <a:r>
                        <a:rPr lang="th-TH" sz="1800" dirty="0" smtClean="0"/>
                        <a:t>ใหม่</a:t>
                      </a:r>
                      <a:r>
                        <a:rPr lang="th-TH" sz="1800" baseline="0" dirty="0" smtClean="0"/>
                        <a:t> </a:t>
                      </a:r>
                    </a:p>
                    <a:p>
                      <a:pPr marL="182563" indent="-182563">
                        <a:buFont typeface="Arial" pitchFamily="34" charset="0"/>
                        <a:buChar char="•"/>
                      </a:pPr>
                      <a:r>
                        <a:rPr lang="th-TH" sz="1800" baseline="0" dirty="0" smtClean="0"/>
                        <a:t>เปลี่ยนแปลงข้อมูลใน </a:t>
                      </a:r>
                      <a:r>
                        <a:rPr lang="en-US" sz="1800" spc="-10" baseline="0" dirty="0" smtClean="0"/>
                        <a:t>Model</a:t>
                      </a:r>
                      <a:r>
                        <a:rPr lang="th-TH" sz="1800" spc="-10" baseline="0" dirty="0" smtClean="0"/>
                        <a:t> บ่อย</a:t>
                      </a:r>
                    </a:p>
                    <a:p>
                      <a:pPr marL="182563" indent="-182563">
                        <a:buFont typeface="Arial" pitchFamily="34" charset="0"/>
                        <a:buChar char="•"/>
                      </a:pPr>
                      <a:r>
                        <a:rPr lang="th-TH" sz="1800" baseline="0" dirty="0" smtClean="0"/>
                        <a:t> ข้อจำกัดด้านระยะเวลาการทำรายงาน</a:t>
                      </a:r>
                      <a:endParaRPr lang="th-TH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spc="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ควรเสนอปรับปรุง </a:t>
                      </a:r>
                      <a:r>
                        <a:rPr lang="en-US" sz="1800" kern="1200" spc="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Transfer Price </a:t>
                      </a:r>
                      <a:r>
                        <a:rPr lang="th-TH" sz="1800" kern="1200" spc="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ให้คณะกรรมการกำหนดราคาโอนพิจารณา</a:t>
                      </a:r>
                    </a:p>
                    <a:p>
                      <a:pPr marL="182563" marR="0" lvl="0" indent="-182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spc="-13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พัฒนาระบบ </a:t>
                      </a:r>
                      <a:r>
                        <a:rPr lang="en-US" sz="1800" kern="1200" spc="-13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ERP </a:t>
                      </a:r>
                      <a:r>
                        <a:rPr lang="th-TH" sz="1800" kern="1200" spc="-13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ให้รองรับระดับศูนย์</a:t>
                      </a:r>
                    </a:p>
                    <a:p>
                      <a:pPr marL="182563" marR="0" lvl="0" indent="-1825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spc="-1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ควรอบรมการใช้ </a:t>
                      </a:r>
                      <a:r>
                        <a:rPr lang="en-US" sz="1800" kern="1200" spc="-1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ERP </a:t>
                      </a:r>
                      <a:r>
                        <a:rPr lang="th-TH" sz="1800" kern="1200" spc="-1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ให้ผู้ปฎิบัติงาน</a:t>
                      </a:r>
                      <a:endParaRPr lang="en-US" sz="1800" kern="1200" spc="-1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403648" y="1916832"/>
            <a:ext cx="1584176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ตัวอย่าง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214282" y="60936"/>
            <a:ext cx="8715436" cy="107157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eaLnBrk="0" hangingPunct="0">
              <a:defRPr/>
            </a:pPr>
            <a:r>
              <a:rPr lang="th-TH" b="1" dirty="0" smtClean="0">
                <a:latin typeface="+mj-lt"/>
                <a:ea typeface="+mj-ea"/>
                <a:cs typeface="+mj-cs"/>
              </a:rPr>
              <a:t>ปัญหาและอุปสรรคในการดำเนินงานตามระบบ </a:t>
            </a:r>
            <a:r>
              <a:rPr lang="en-US" b="1" dirty="0" smtClean="0">
                <a:latin typeface="+mj-lt"/>
                <a:ea typeface="+mj-ea"/>
                <a:cs typeface="+mj-cs"/>
              </a:rPr>
              <a:t>EVM </a:t>
            </a:r>
            <a:r>
              <a:rPr lang="th-TH" b="1" dirty="0" smtClean="0">
                <a:latin typeface="+mj-lt"/>
                <a:ea typeface="+mj-ea"/>
                <a:cs typeface="+mj-cs"/>
              </a:rPr>
              <a:t>ของสายงาน รวฟ.</a:t>
            </a:r>
            <a:endParaRPr lang="en-US" b="1" dirty="0" smtClean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14282" y="1214422"/>
          <a:ext cx="8715436" cy="556498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60260"/>
                <a:gridCol w="3477588"/>
                <a:gridCol w="3477588"/>
              </a:tblGrid>
              <a:tr h="535785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ปัญหา</a:t>
                      </a:r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ประเด็นปัญหา</a:t>
                      </a:r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solidFill>
                            <a:schemeClr val="tx1"/>
                          </a:solidFill>
                        </a:rPr>
                        <a:t>ข้อเสนอแนะ</a:t>
                      </a:r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35785">
                <a:tc>
                  <a:txBody>
                    <a:bodyPr/>
                    <a:lstStyle/>
                    <a:p>
                      <a:pPr algn="thaiDist"/>
                      <a:r>
                        <a:rPr lang="th-TH" sz="2000" b="0" kern="1200" spc="-1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รายได้ค่าขายไฟของสายงาน รวฟ.  ไม่สัมพันธ์กับรายได้ค่าขายไฟของ กฟผ.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2563" indent="-182563" algn="thaiDist">
                        <a:buFont typeface="Arial" pitchFamily="34" charset="0"/>
                        <a:buChar char="•"/>
                      </a:pPr>
                      <a:r>
                        <a:rPr lang="th-TH" sz="1800" baseline="0" dirty="0" smtClean="0"/>
                        <a:t>รายได้ค่าขายไฟ เป็นรายได้สมมติตาม </a:t>
                      </a:r>
                      <a:r>
                        <a:rPr lang="en-US" sz="1800" baseline="0" dirty="0" smtClean="0"/>
                        <a:t>Internal PPA </a:t>
                      </a:r>
                      <a:r>
                        <a:rPr lang="th-TH" sz="1800" baseline="0" dirty="0" smtClean="0"/>
                        <a:t>จึงไม่สะท้อนประสิทธิภาพการดำเนินงานของ  กฟผ. </a:t>
                      </a:r>
                      <a:endParaRPr lang="th-TH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เสนอให้มีการกำหนดโครงสร้างค่าไฟที่ชัดเจนและเหมาะสม  และต้องมีความสัมพันธ์กับรายได้ค่าขายไฟของ กฟผ. ด้วย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35785">
                <a:tc>
                  <a:txBody>
                    <a:bodyPr/>
                    <a:lstStyle/>
                    <a:p>
                      <a:r>
                        <a:rPr lang="th-TH" sz="2000" b="0" spc="-150" baseline="0" dirty="0" smtClean="0"/>
                        <a:t>การตั้งงบประมาณสูงเกินจริง</a:t>
                      </a:r>
                      <a:endParaRPr lang="th-TH" sz="2000" b="0" spc="-15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การตั้งงบประมาณซึ่งใช้เป็นค่าเป้าหมายในการวัดผลค่า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EP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นั้น สูงกว่าค่าใช้จ่ายที่เกิดขึ้นจริงมาก  ทำให้ค่า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EP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ยังไม่น่าเชื่อถือและไม่สามารถสะท้อนถึงประสิทธิภาพในการดำเนินงานของสายงานได้อย่างสมบูรณ์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2075" marR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ควรตั้งงบประมาณให้ใกล้เคียงกับค่าใช้จ่ายที่เกิดขึ้นจริง  ทั้งนี้เสนอว่าควรจะใช้ข้อมูลงบประมาณเทียบกับค่าใช้จ่ายจริง ย้อนหลังหลายปีเพื่อใช้ในการปรับการตั้งงบประมาณให้ใกล้เคียงกับค่าใช้จ่ายจริง</a:t>
                      </a:r>
                    </a:p>
                    <a:p>
                      <a:pPr marL="92075" marR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ควรกำหนดให้การประเมินผล (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เรื่องงบประมาณ มีความสอดคล้องไปในทางเดียวกันกับการวัดผลเรื่อง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EVM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ด้วย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1E604-C33B-4CBF-BFCD-8098BF14471A}" type="slidenum">
              <a:rPr lang="th-TH" smtClean="0"/>
              <a:pPr/>
              <a:t>36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1403648" y="1916832"/>
            <a:ext cx="1584176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ตัวอย่าง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-32" y="-24"/>
          <a:ext cx="9144032" cy="68580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144032"/>
              </a:tblGrid>
              <a:tr h="453583">
                <a:tc>
                  <a:txBody>
                    <a:bodyPr/>
                    <a:lstStyle/>
                    <a:p>
                      <a:r>
                        <a:rPr lang="th-TH" sz="2400" dirty="0" smtClean="0"/>
                        <a:t>ข้อเสนอแนะเพิ่มเติมของสายงาน</a:t>
                      </a:r>
                      <a:r>
                        <a:rPr lang="th-TH" sz="2400" baseline="0" dirty="0" smtClean="0"/>
                        <a:t> </a:t>
                      </a:r>
                      <a:r>
                        <a:rPr lang="th-TH" sz="2400" baseline="0" dirty="0" smtClean="0">
                          <a:solidFill>
                            <a:srgbClr val="FFFF00"/>
                          </a:solidFill>
                        </a:rPr>
                        <a:t>รวฟ.</a:t>
                      </a:r>
                      <a:endParaRPr lang="th-TH" sz="24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1179316">
                <a:tc>
                  <a:txBody>
                    <a:bodyPr/>
                    <a:lstStyle/>
                    <a:p>
                      <a:pPr marL="274638" marR="0" indent="-27463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ควรกำหนดรายได้ค่าขายไฟของสายงาน รวฟ. ใหม่  ให้ความสอดคล้องกับรายได้ค่าขายไฟของ กฟผ. หรือมีการจัดสัมมนาเพื่อให้ความรู้เกี่ยวกับโครงสร้างของการกำหนดค่าขายไฟตาม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Internal PPA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ว่ามีความเหมาะสมและเป็นธรรม เพื่อสร้างการยอมรับค่า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EP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และสามารถนำค่า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EP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มาเชื่อมโยงกับผลตอบแทนได้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35016">
                <a:tc>
                  <a:txBody>
                    <a:bodyPr/>
                    <a:lstStyle/>
                    <a:p>
                      <a:pPr marL="274638" marR="0" indent="-274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ควรปรับปรุงการตั้งงบประมาณให้ใกล้เคียงกับความเป็นจริงก่อน จึงจะนำค่า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EP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มาเชื่อมโยงกับผลตอบแทนได้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35016">
                <a:tc>
                  <a:txBody>
                    <a:bodyPr/>
                    <a:lstStyle/>
                    <a:p>
                      <a:pPr marL="274638" marR="0" lvl="0" indent="-274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ควรมีการทบทวนว่าการกำหนด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Transfer Price 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มีความเหมาะสมและเป็นธรรมต่อทุกสายงานหรือไม่  ก่อนที่จะนำค่า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EP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มาเชื่อมโยงกับผลตอบแทน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05267">
                <a:tc>
                  <a:txBody>
                    <a:bodyPr/>
                    <a:lstStyle/>
                    <a:p>
                      <a:pPr marL="274638" marR="0" lvl="0" indent="-274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ผู้บริหารสายงาน รวฟ. ยังไม่ได้ให้ความสำคัญต่อระบบ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EVM</a:t>
                      </a:r>
                    </a:p>
                  </a:txBody>
                  <a:tcPr/>
                </a:tc>
              </a:tr>
              <a:tr h="635016">
                <a:tc>
                  <a:txBody>
                    <a:bodyPr/>
                    <a:lstStyle/>
                    <a:p>
                      <a:pPr marL="274638" marR="0" lvl="0" indent="-274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ปัจจุบันยังไม่สามารถนำระบบ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EVM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มาใช้งานกับระบบบริหารงานของสายงาน รวฟ. ได้จริง เนื่องจากค่า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EP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ยังอาจไม่ถูกต้อง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57661">
                <a:tc>
                  <a:txBody>
                    <a:bodyPr/>
                    <a:lstStyle/>
                    <a:p>
                      <a:pPr marL="274638" marR="0" lvl="0" indent="-274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การกำหนดค่า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EP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เป้าหมายยังไม่ชัดเจน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เนื่องจากรายได้ค่าขายไฟของ รวฟ. เป็นรายได้สมมติ และค่าใช้จ่ายประมาณการสูงกว่าค่าจริงมาก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70767">
                <a:tc>
                  <a:txBody>
                    <a:bodyPr/>
                    <a:lstStyle/>
                    <a:p>
                      <a:pPr marL="274638" marR="0" lvl="0" indent="-274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ผลวิเคราะห์ค่า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EP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จริงเปรียบเทียบกับค่าเป้าหมาย ยังไม่ถูกต้องและเป็นที่น่าเชื่อถือ  และยังไม่สามารถนำไปใช้ปรับปรุงประสิทธิภาพของหน่วยงานได้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39307">
                <a:tc>
                  <a:txBody>
                    <a:bodyPr/>
                    <a:lstStyle/>
                    <a:p>
                      <a:pPr marL="274638" marR="0" lvl="0" indent="-274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ระบบ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EVM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ยังไม่สามารถเชื่อมกับแผนงบประมาณ และแผนวิสาหกิจได้ ทำให้ไม่สามารถทำ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Sensitivity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เพื่อกำหนดแผนยุทธศาสตร์ของสายงานได้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918113">
                <a:tc>
                  <a:txBody>
                    <a:bodyPr/>
                    <a:lstStyle/>
                    <a:p>
                      <a:pPr marL="274638" marR="0" lvl="0" indent="-274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แผนงานต่างๆ ของ รวฟ. เพื่อปรับปรุงประสิทธิภาพโรงไฟฟ้า เช่น แผนบำรุงรักษาไฟฟ้าเพื่อสร้างความพร้อมในการเดินเครื่อง แผนปรับปรุงประสิทธิภาพการใช้เชื้อเพลิง  เป็นแผนงานประจำที่เกิดขึ้นก่อนระบบ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EVM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ซึ่ง รวฟ. ดำเนินการอยู่แล้วโดยไม่ต้องใช้ระบบ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EVM </a:t>
                      </a:r>
                      <a:r>
                        <a:rPr lang="th-TH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มาช่วย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403648" y="1916832"/>
            <a:ext cx="1584176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ตัวอย่าง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 cstate="print"/>
          <a:srcRect t="25096" r="17819" b="30115"/>
          <a:stretch>
            <a:fillRect/>
          </a:stretch>
        </p:blipFill>
        <p:spPr bwMode="auto">
          <a:xfrm>
            <a:off x="611560" y="1196752"/>
            <a:ext cx="367240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การฝึกอบรมหรือการบรรยายให้ความรู้</a:t>
            </a:r>
            <a:endParaRPr lang="th-TH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4048" y="1268413"/>
            <a:ext cx="3889127" cy="4857750"/>
          </a:xfrm>
        </p:spPr>
        <p:txBody>
          <a:bodyPr/>
          <a:lstStyle/>
          <a:p>
            <a:r>
              <a:rPr lang="th-TH" dirty="0" smtClean="0"/>
              <a:t>กฟผ. บรรจุเรื่อง </a:t>
            </a:r>
            <a:r>
              <a:rPr lang="en-US" dirty="0" smtClean="0"/>
              <a:t>EVM </a:t>
            </a:r>
            <a:r>
              <a:rPr lang="th-TH" dirty="0" smtClean="0"/>
              <a:t>ไว้ในโครงการปฐมนิเทศผู้ปฏิบัติงานใหม่</a:t>
            </a:r>
          </a:p>
          <a:p>
            <a:r>
              <a:rPr lang="th-TH" dirty="0" smtClean="0"/>
              <a:t>มีการบรรยายให้หน่วยงานต่าง ๆ ตามที่ร้องขอ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Web site EVM</a:t>
            </a:r>
            <a:endParaRPr lang="th-TH" dirty="0" smtClean="0">
              <a:solidFill>
                <a:schemeClr val="tx1"/>
              </a:solidFill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Tx/>
              <a:buNone/>
            </a:pPr>
            <a:endParaRPr lang="th-TH" smtClean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214422"/>
            <a:ext cx="8763062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Web site EVM</a:t>
            </a:r>
            <a:endParaRPr lang="th-TH" dirty="0" smtClean="0">
              <a:solidFill>
                <a:schemeClr val="tx1"/>
              </a:solidFill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Tx/>
              <a:buNone/>
            </a:pPr>
            <a:endParaRPr lang="th-TH" smtClean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142984"/>
            <a:ext cx="8890063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91D119-640F-4BF7-B518-49C9F52238B4}" type="slidenum">
              <a:rPr lang="en-US" smtClean="0"/>
              <a:pPr>
                <a:defRPr/>
              </a:pPr>
              <a:t>41</a:t>
            </a:fld>
            <a:endParaRPr lang="th-TH"/>
          </a:p>
        </p:txBody>
      </p:sp>
      <p:pic>
        <p:nvPicPr>
          <p:cNvPr id="5" name="Picture 4"/>
          <p:cNvPicPr/>
          <p:nvPr/>
        </p:nvPicPr>
        <p:blipFill>
          <a:blip r:embed="rId3" cstate="print"/>
          <a:srcRect l="12250"/>
          <a:stretch>
            <a:fillRect/>
          </a:stretch>
        </p:blipFill>
        <p:spPr bwMode="auto">
          <a:xfrm>
            <a:off x="0" y="-459432"/>
            <a:ext cx="5580112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4" cstate="print"/>
          <a:srcRect l="11111" r="27161"/>
          <a:stretch>
            <a:fillRect/>
          </a:stretch>
        </p:blipFill>
        <p:spPr bwMode="auto">
          <a:xfrm>
            <a:off x="4427984" y="1700808"/>
            <a:ext cx="4392488" cy="4585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564904"/>
            <a:ext cx="8204448" cy="2520280"/>
          </a:xfrm>
        </p:spPr>
        <p:txBody>
          <a:bodyPr/>
          <a:lstStyle/>
          <a:p>
            <a:r>
              <a:rPr lang="th-TH" sz="1800" b="0" dirty="0" smtClean="0">
                <a:solidFill>
                  <a:schemeClr val="tx1"/>
                </a:solidFill>
              </a:rPr>
              <a:t>หมวดที่</a:t>
            </a:r>
            <a:r>
              <a:rPr lang="en-US" sz="1800" b="0" dirty="0" smtClean="0">
                <a:solidFill>
                  <a:schemeClr val="tx1"/>
                </a:solidFill>
              </a:rPr>
              <a:t>2 </a:t>
            </a:r>
            <a:r>
              <a:rPr lang="th-TH" sz="1800" b="0" dirty="0" smtClean="0">
                <a:solidFill>
                  <a:schemeClr val="tx1"/>
                </a:solidFill>
              </a:rPr>
              <a:t> </a:t>
            </a:r>
            <a:br>
              <a:rPr lang="th-TH" sz="1800" b="0" dirty="0" smtClean="0">
                <a:solidFill>
                  <a:schemeClr val="tx1"/>
                </a:solidFill>
              </a:rPr>
            </a:br>
            <a:r>
              <a:rPr lang="th-TH" sz="1800" b="0" dirty="0" smtClean="0">
                <a:solidFill>
                  <a:schemeClr val="tx1"/>
                </a:solidFill>
              </a:rPr>
              <a:t>การถ่ายทอดยุทธศาสตร์เพื่อนำไปปฏิบัติ </a:t>
            </a:r>
            <a:br>
              <a:rPr lang="th-TH" sz="1800" b="0" dirty="0" smtClean="0">
                <a:solidFill>
                  <a:schemeClr val="tx1"/>
                </a:solidFill>
              </a:rPr>
            </a:br>
            <a:r>
              <a:rPr lang="th-TH" sz="1800" b="0" dirty="0" smtClean="0">
                <a:solidFill>
                  <a:schemeClr val="tx1"/>
                </a:solidFill>
              </a:rPr>
              <a:t>ข้อ ก.การจัดทำแผนปฏิบัตการและการถ่ายทอดนำไปปฏิบัติ</a:t>
            </a:r>
            <a:br>
              <a:rPr lang="th-TH" sz="1800" b="0" dirty="0" smtClean="0">
                <a:solidFill>
                  <a:schemeClr val="tx1"/>
                </a:solidFill>
              </a:rPr>
            </a:br>
            <a:r>
              <a:rPr lang="th-TH" sz="1800" b="0" dirty="0" smtClean="0">
                <a:solidFill>
                  <a:schemeClr val="tx1"/>
                </a:solidFill>
              </a:rPr>
              <a:t>(๑) การจัดทำแผนปฏิบัติการ</a:t>
            </a:r>
            <a:br>
              <a:rPr lang="th-TH" sz="1800" b="0" dirty="0" smtClean="0">
                <a:solidFill>
                  <a:schemeClr val="tx1"/>
                </a:solidFill>
              </a:rPr>
            </a:br>
            <a:r>
              <a:rPr lang="th-TH" sz="1800" b="0" dirty="0" smtClean="0">
                <a:solidFill>
                  <a:schemeClr val="tx1"/>
                </a:solidFill>
              </a:rPr>
              <a:t>-  แผนปฏิบัติการทั้งระยะสั้นและระยะยาวที่สำคัญของรัฐวิสาหกิจ  รวมทั้งแผนกลยุทธ์เพื่อปรับปรุงประสิทธิภาพเชิงยุทธศาสตร์(</a:t>
            </a:r>
            <a:r>
              <a:rPr lang="en-US" sz="1800" b="0" dirty="0" smtClean="0">
                <a:solidFill>
                  <a:schemeClr val="tx1"/>
                </a:solidFill>
              </a:rPr>
              <a:t> Strategic Improvement Plan</a:t>
            </a:r>
            <a:r>
              <a:rPr lang="th-TH" sz="1800" b="0" dirty="0" smtClean="0">
                <a:solidFill>
                  <a:schemeClr val="tx1"/>
                </a:solidFill>
              </a:rPr>
              <a:t>)  (พิจารณาตามความเหมาะสม)  และให้แสดงความสอดคล้องระหว่างแผนดังกล่าวกับวัตถุประสงค์เชิงยุทํศาสตร์</a:t>
            </a:r>
            <a:br>
              <a:rPr lang="th-TH" sz="1800" b="0" dirty="0" smtClean="0">
                <a:solidFill>
                  <a:schemeClr val="tx1"/>
                </a:solidFill>
              </a:rPr>
            </a:br>
            <a:endParaRPr lang="th-TH" sz="1800" b="0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9552" y="836712"/>
            <a:ext cx="7772400" cy="1500187"/>
          </a:xfrm>
        </p:spPr>
        <p:txBody>
          <a:bodyPr/>
          <a:lstStyle/>
          <a:p>
            <a:r>
              <a:rPr lang="th-TH" sz="4000" dirty="0" smtClean="0"/>
              <a:t>เกณฑ์ </a:t>
            </a:r>
            <a:r>
              <a:rPr lang="en-US" sz="4000" dirty="0" smtClean="0"/>
              <a:t>SEPA </a:t>
            </a:r>
            <a:r>
              <a:rPr lang="th-TH" sz="4000" dirty="0" smtClean="0"/>
              <a:t>กับระบบ </a:t>
            </a:r>
            <a:r>
              <a:rPr lang="en-US" sz="4000" dirty="0" smtClean="0"/>
              <a:t>EVM</a:t>
            </a:r>
            <a:endParaRPr lang="th-TH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91D119-640F-4BF7-B518-49C9F52238B4}" type="slidenum">
              <a:rPr lang="en-US" smtClean="0"/>
              <a:pPr>
                <a:defRPr/>
              </a:pPr>
              <a:t>42</a:t>
            </a:fld>
            <a:endParaRPr lang="th-TH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แผนผังการจัดทำค่า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EP</a:t>
            </a:r>
            <a:endParaRPr lang="th-TH" sz="360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Tx/>
              <a:buNone/>
            </a:pPr>
            <a:endParaRPr lang="th-TH" smtClean="0"/>
          </a:p>
        </p:txBody>
      </p:sp>
      <p:pic>
        <p:nvPicPr>
          <p:cNvPr id="4608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908050"/>
            <a:ext cx="8569325" cy="5894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กระบวนการจัดทำแผน </a:t>
            </a:r>
            <a:r>
              <a:rPr lang="en-US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SIP </a:t>
            </a:r>
            <a:r>
              <a:rPr lang="th-TH" sz="36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ปี 2555แผนยุทธศาสตร์ขององค์กร</a:t>
            </a: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Tx/>
              <a:buNone/>
            </a:pPr>
            <a:endParaRPr lang="th-TH" smtClean="0"/>
          </a:p>
        </p:txBody>
      </p:sp>
      <p:pic>
        <p:nvPicPr>
          <p:cNvPr id="4711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981075"/>
            <a:ext cx="8713788" cy="5876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th-TH" smtClean="0">
                <a:solidFill>
                  <a:schemeClr val="tx1"/>
                </a:solidFill>
              </a:rPr>
              <a:t>กระบวนการจัดทำแผน </a:t>
            </a:r>
            <a:r>
              <a:rPr lang="en-US" smtClean="0">
                <a:solidFill>
                  <a:schemeClr val="tx1"/>
                </a:solidFill>
              </a:rPr>
              <a:t>SIP </a:t>
            </a:r>
            <a:r>
              <a:rPr lang="th-TH" smtClean="0">
                <a:solidFill>
                  <a:schemeClr val="tx1"/>
                </a:solidFill>
              </a:rPr>
              <a:t>ปี 2556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Tx/>
              <a:buNone/>
            </a:pPr>
            <a:endParaRPr lang="th-TH" smtClean="0"/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052513"/>
            <a:ext cx="8713788" cy="58054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15888"/>
            <a:ext cx="8712200" cy="741344"/>
          </a:xfrm>
        </p:spPr>
        <p:txBody>
          <a:bodyPr/>
          <a:lstStyle/>
          <a:p>
            <a:r>
              <a:rPr lang="th-TH" sz="2800" dirty="0" smtClean="0">
                <a:cs typeface="+mn-cs"/>
              </a:rPr>
              <a:t>การคำนวณค่า </a:t>
            </a:r>
            <a:r>
              <a:rPr lang="en-US" sz="2800" dirty="0" smtClean="0">
                <a:cs typeface="+mn-cs"/>
              </a:rPr>
              <a:t>EP</a:t>
            </a:r>
            <a:endParaRPr lang="th-TH" sz="2800" dirty="0">
              <a:cs typeface="+mn-cs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2B2FD16-2E63-4736-8C0E-295C8B06E549}" type="slidenum">
              <a:rPr lang="en-US" smtClean="0"/>
              <a:pPr>
                <a:defRPr/>
              </a:pPr>
              <a:t>46</a:t>
            </a:fld>
            <a:endParaRPr lang="th-TH"/>
          </a:p>
        </p:txBody>
      </p:sp>
      <p:sp>
        <p:nvSpPr>
          <p:cNvPr id="4" name="Text Box 52"/>
          <p:cNvSpPr txBox="1">
            <a:spLocks noChangeArrowheads="1"/>
          </p:cNvSpPr>
          <p:nvPr/>
        </p:nvSpPr>
        <p:spPr bwMode="auto">
          <a:xfrm>
            <a:off x="7715272" y="2786058"/>
            <a:ext cx="857256" cy="785818"/>
          </a:xfrm>
          <a:prstGeom prst="rect">
            <a:avLst/>
          </a:prstGeom>
          <a:solidFill>
            <a:srgbClr val="F2DBDB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 lIns="91440" tIns="45720" rIns="91440" bIns="45720" anchor="t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endParaRPr lang="en-US" sz="800" b="1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rtl="0">
              <a:defRPr sz="1000"/>
            </a:pPr>
            <a:r>
              <a:rPr lang="en-US" sz="1500" b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WACC</a:t>
            </a:r>
          </a:p>
          <a:p>
            <a:pPr algn="ctr" rtl="0">
              <a:defRPr sz="1000"/>
            </a:pPr>
            <a:endParaRPr lang="en-US" sz="700" b="1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rtl="0">
              <a:defRPr sz="1000"/>
            </a:pPr>
            <a:endParaRPr lang="en-US" sz="15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rtl="0">
              <a:defRPr sz="1000"/>
            </a:pPr>
            <a:endParaRPr lang="en-US" sz="15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l" rtl="0">
              <a:defRPr sz="1000"/>
            </a:pPr>
            <a:endParaRPr lang="en-US" sz="1100" b="1" i="0" strike="noStrike" dirty="0">
              <a:solidFill>
                <a:srgbClr val="000000"/>
              </a:solidFill>
              <a:latin typeface="Tahoma"/>
              <a:ea typeface="Tahoma"/>
              <a:cs typeface="Tahoma"/>
            </a:endParaRPr>
          </a:p>
        </p:txBody>
      </p:sp>
      <p:sp>
        <p:nvSpPr>
          <p:cNvPr id="5" name="Text Box 53"/>
          <p:cNvSpPr txBox="1">
            <a:spLocks noChangeArrowheads="1"/>
          </p:cNvSpPr>
          <p:nvPr/>
        </p:nvSpPr>
        <p:spPr bwMode="auto">
          <a:xfrm>
            <a:off x="5652478" y="2786058"/>
            <a:ext cx="1419852" cy="785818"/>
          </a:xfrm>
          <a:prstGeom prst="rect">
            <a:avLst/>
          </a:prstGeom>
          <a:solidFill>
            <a:srgbClr val="F2DBDB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 lIns="91440" tIns="45720" rIns="91440" bIns="45720" anchor="t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000"/>
            </a:pPr>
            <a:r>
              <a:rPr lang="en-US" sz="1500" b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Invested Capital</a:t>
            </a:r>
          </a:p>
          <a:p>
            <a:pPr algn="ctr" rtl="0">
              <a:defRPr sz="1000"/>
            </a:pPr>
            <a:endParaRPr lang="en-US" sz="1100" b="1" i="0" strike="noStrike" dirty="0">
              <a:solidFill>
                <a:srgbClr val="000000"/>
              </a:solidFill>
              <a:latin typeface="Tahoma"/>
              <a:ea typeface="Tahoma"/>
              <a:cs typeface="Tahoma"/>
            </a:endParaRPr>
          </a:p>
        </p:txBody>
      </p:sp>
      <p:sp>
        <p:nvSpPr>
          <p:cNvPr id="6" name="Text Box 54"/>
          <p:cNvSpPr txBox="1">
            <a:spLocks noChangeArrowheads="1"/>
          </p:cNvSpPr>
          <p:nvPr/>
        </p:nvSpPr>
        <p:spPr bwMode="auto">
          <a:xfrm>
            <a:off x="3929058" y="2800348"/>
            <a:ext cx="1428760" cy="771528"/>
          </a:xfrm>
          <a:prstGeom prst="rect">
            <a:avLst/>
          </a:prstGeom>
          <a:solidFill>
            <a:srgbClr val="F2DBDB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 lIns="91440" tIns="45720" rIns="91440" bIns="45720" anchor="t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000"/>
            </a:pPr>
            <a:r>
              <a:rPr lang="en-US" sz="15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Operating </a:t>
            </a:r>
            <a:endParaRPr lang="en-US" sz="1500" b="1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 sz="1000"/>
            </a:pPr>
            <a:r>
              <a:rPr lang="en-US" sz="1500" b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Expense</a:t>
            </a:r>
          </a:p>
        </p:txBody>
      </p:sp>
      <p:sp>
        <p:nvSpPr>
          <p:cNvPr id="7" name="Text Box 55"/>
          <p:cNvSpPr txBox="1">
            <a:spLocks noChangeArrowheads="1"/>
          </p:cNvSpPr>
          <p:nvPr/>
        </p:nvSpPr>
        <p:spPr bwMode="auto">
          <a:xfrm>
            <a:off x="1857356" y="2785108"/>
            <a:ext cx="1428760" cy="786768"/>
          </a:xfrm>
          <a:prstGeom prst="rect">
            <a:avLst/>
          </a:prstGeom>
          <a:solidFill>
            <a:srgbClr val="F2DBDB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 lIns="91440" tIns="45720" rIns="91440" bIns="45720" anchor="t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000"/>
            </a:pPr>
            <a:r>
              <a:rPr lang="en-US" sz="1500" b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Operating </a:t>
            </a:r>
          </a:p>
          <a:p>
            <a:pPr algn="ctr">
              <a:defRPr sz="1000"/>
            </a:pPr>
            <a:r>
              <a:rPr lang="en-US" sz="1500" b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Revenue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2910" y="1214422"/>
            <a:ext cx="1143008" cy="10715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0000"/>
                </a:solidFill>
                <a:latin typeface="TH SarabunPSK"/>
                <a:cs typeface="TH SarabunPSK"/>
              </a:rPr>
              <a:t> EP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571736" y="1214422"/>
            <a:ext cx="2500330" cy="10715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0000"/>
                </a:solidFill>
                <a:latin typeface="TH SarabunPSK"/>
                <a:cs typeface="TH SarabunPSK"/>
              </a:rPr>
              <a:t>NOPAT</a:t>
            </a:r>
          </a:p>
          <a:p>
            <a:pPr algn="ctr"/>
            <a:endParaRPr lang="en-US" sz="2000" b="1" dirty="0" smtClean="0">
              <a:solidFill>
                <a:srgbClr val="000000"/>
              </a:solidFill>
              <a:latin typeface="TH SarabunPSK"/>
              <a:cs typeface="TH SarabunPSK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857884" y="1214422"/>
            <a:ext cx="2428892" cy="10715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0000"/>
                </a:solidFill>
                <a:latin typeface="TH SarabunPSK"/>
                <a:cs typeface="TH SarabunPSK"/>
              </a:rPr>
              <a:t>Capital Charge</a:t>
            </a:r>
          </a:p>
          <a:p>
            <a:pPr algn="ctr"/>
            <a:endParaRPr lang="en-US" sz="700" b="1" dirty="0" smtClean="0">
              <a:solidFill>
                <a:srgbClr val="000000"/>
              </a:solidFill>
              <a:latin typeface="TH SarabunPSK"/>
              <a:cs typeface="TH SarabunPSK"/>
            </a:endParaRP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sz="1600" dirty="0" err="1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ICxWACC</a:t>
            </a:r>
            <a:r>
              <a:rPr lang="en-US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th-TH" sz="16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3" name="Straight Connector 12"/>
          <p:cNvCxnSpPr>
            <a:stCxn id="9" idx="2"/>
            <a:endCxn id="7" idx="0"/>
          </p:cNvCxnSpPr>
          <p:nvPr/>
        </p:nvCxnSpPr>
        <p:spPr>
          <a:xfrm rot="5400000">
            <a:off x="2947261" y="1910468"/>
            <a:ext cx="499116" cy="125016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10" idx="2"/>
            <a:endCxn id="5" idx="0"/>
          </p:cNvCxnSpPr>
          <p:nvPr/>
        </p:nvCxnSpPr>
        <p:spPr>
          <a:xfrm rot="5400000">
            <a:off x="6467334" y="2181062"/>
            <a:ext cx="500066" cy="70992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9" idx="2"/>
            <a:endCxn id="6" idx="0"/>
          </p:cNvCxnSpPr>
          <p:nvPr/>
        </p:nvCxnSpPr>
        <p:spPr>
          <a:xfrm rot="16200000" flipH="1">
            <a:off x="3975491" y="2132401"/>
            <a:ext cx="514356" cy="82153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0" idx="2"/>
            <a:endCxn id="4" idx="0"/>
          </p:cNvCxnSpPr>
          <p:nvPr/>
        </p:nvCxnSpPr>
        <p:spPr>
          <a:xfrm rot="16200000" flipH="1">
            <a:off x="7358082" y="2000240"/>
            <a:ext cx="500066" cy="107157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000232" y="150017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=</a:t>
            </a:r>
            <a:endParaRPr lang="th-TH" dirty="0"/>
          </a:p>
        </p:txBody>
      </p:sp>
      <p:sp>
        <p:nvSpPr>
          <p:cNvPr id="27" name="TextBox 26"/>
          <p:cNvSpPr txBox="1"/>
          <p:nvPr/>
        </p:nvSpPr>
        <p:spPr>
          <a:xfrm>
            <a:off x="5286380" y="1548458"/>
            <a:ext cx="304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-</a:t>
            </a:r>
            <a:endParaRPr lang="th-TH" dirty="0"/>
          </a:p>
        </p:txBody>
      </p:sp>
      <p:sp>
        <p:nvSpPr>
          <p:cNvPr id="35" name="TextBox 34"/>
          <p:cNvSpPr txBox="1"/>
          <p:nvPr/>
        </p:nvSpPr>
        <p:spPr>
          <a:xfrm>
            <a:off x="571472" y="4133214"/>
            <a:ext cx="8286808" cy="19389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2063750" algn="l"/>
                <a:tab pos="2687638" algn="l"/>
              </a:tabLst>
            </a:pPr>
            <a:r>
              <a:rPr lang="th-TH" sz="2000" b="1" u="sng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ความหมาย</a:t>
            </a:r>
            <a:r>
              <a:rPr lang="th-TH" sz="20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en-US" sz="2000" b="1" dirty="0" smtClean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indent="720725">
              <a:tabLst>
                <a:tab pos="2063750" algn="l"/>
                <a:tab pos="2868613" algn="l"/>
                <a:tab pos="3490913" algn="l"/>
              </a:tabLst>
            </a:pPr>
            <a:r>
              <a:rPr lang="en-US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EP 		</a:t>
            </a:r>
            <a:r>
              <a:rPr lang="en-US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" pitchFamily="2" charset="2"/>
              </a:rPr>
              <a:t> </a:t>
            </a:r>
            <a:r>
              <a:rPr lang="th-TH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" pitchFamily="2" charset="2"/>
              </a:rPr>
              <a:t>	กำไรเชิงเศรษฐศาสตร์</a:t>
            </a:r>
            <a:endParaRPr lang="en-US" sz="2000" dirty="0" smtClean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indent="720725">
              <a:tabLst>
                <a:tab pos="2063750" algn="l"/>
                <a:tab pos="2868613" algn="l"/>
                <a:tab pos="3490913" algn="l"/>
              </a:tabLst>
            </a:pPr>
            <a:r>
              <a:rPr lang="en-US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NOPAT      		</a:t>
            </a:r>
            <a:r>
              <a:rPr lang="en-US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" pitchFamily="2" charset="2"/>
              </a:rPr>
              <a:t> </a:t>
            </a:r>
            <a:r>
              <a:rPr lang="th-TH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" pitchFamily="2" charset="2"/>
              </a:rPr>
              <a:t>	กำไรจากการดำเนินงาน</a:t>
            </a:r>
            <a:r>
              <a:rPr lang="th-TH" sz="2000" u="sng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" pitchFamily="2" charset="2"/>
              </a:rPr>
              <a:t>หลังหักภาษี</a:t>
            </a:r>
          </a:p>
          <a:p>
            <a:pPr indent="720725">
              <a:tabLst>
                <a:tab pos="2063750" algn="l"/>
                <a:tab pos="2868613" algn="l"/>
                <a:tab pos="3490913" algn="l"/>
              </a:tabLst>
            </a:pPr>
            <a:r>
              <a:rPr lang="en-US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" pitchFamily="2" charset="2"/>
              </a:rPr>
              <a:t>Capital Charge   	 </a:t>
            </a:r>
            <a:r>
              <a:rPr lang="th-TH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" pitchFamily="2" charset="2"/>
              </a:rPr>
              <a:t>	ต้นทุนเงินทุน</a:t>
            </a:r>
            <a:endParaRPr lang="en-US" sz="2000" dirty="0" smtClean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indent="720725">
              <a:tabLst>
                <a:tab pos="2063750" algn="l"/>
                <a:tab pos="2868613" algn="l"/>
                <a:tab pos="3490913" algn="l"/>
              </a:tabLst>
            </a:pPr>
            <a:r>
              <a:rPr lang="en-US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Invested Capital 	</a:t>
            </a:r>
            <a:r>
              <a:rPr lang="en-US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" pitchFamily="2" charset="2"/>
              </a:rPr>
              <a:t> </a:t>
            </a:r>
            <a:r>
              <a:rPr lang="th-TH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" pitchFamily="2" charset="2"/>
              </a:rPr>
              <a:t>	เงินลงทุน</a:t>
            </a:r>
          </a:p>
          <a:p>
            <a:pPr indent="720725">
              <a:tabLst>
                <a:tab pos="2063750" algn="l"/>
                <a:tab pos="2868613" algn="l"/>
                <a:tab pos="3490913" algn="l"/>
              </a:tabLst>
            </a:pPr>
            <a:r>
              <a:rPr lang="en-US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" pitchFamily="2" charset="2"/>
              </a:rPr>
              <a:t>WACC               	 </a:t>
            </a:r>
            <a:r>
              <a:rPr lang="th-TH" sz="20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" pitchFamily="2" charset="2"/>
              </a:rPr>
              <a:t>	ค่าเฉลี่ยถ่วงน้ำหนักต้นทุนเงินทุน</a:t>
            </a:r>
            <a:endParaRPr lang="th-TH" sz="20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428992" y="2857496"/>
            <a:ext cx="304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-</a:t>
            </a:r>
            <a:endParaRPr lang="th-TH" dirty="0"/>
          </a:p>
        </p:txBody>
      </p:sp>
      <p:sp>
        <p:nvSpPr>
          <p:cNvPr id="37" name="TextBox 36"/>
          <p:cNvSpPr txBox="1"/>
          <p:nvPr/>
        </p:nvSpPr>
        <p:spPr>
          <a:xfrm>
            <a:off x="7259490" y="2957452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x</a:t>
            </a:r>
            <a:endParaRPr lang="th-TH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2786050" y="1785926"/>
            <a:ext cx="20249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cs typeface="+mn-cs"/>
              </a:rPr>
              <a:t>= (R-E)x(1-Tax30%)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86512" y="3643314"/>
            <a:ext cx="26943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dirty="0" smtClean="0"/>
              <a:t>ภาพรวม กฟผ. </a:t>
            </a:r>
            <a:r>
              <a:rPr lang="en-US" sz="1600" dirty="0" smtClean="0">
                <a:cs typeface="+mn-cs"/>
              </a:rPr>
              <a:t>= 7.29% </a:t>
            </a:r>
            <a:r>
              <a:rPr lang="th-TH" sz="1600" dirty="0" smtClean="0">
                <a:cs typeface="+mn-cs"/>
              </a:rPr>
              <a:t>ต่อปี</a:t>
            </a:r>
            <a:endParaRPr lang="th-TH" sz="1600" dirty="0"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143108" y="1500174"/>
            <a:ext cx="4143404" cy="41434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214810" y="6357958"/>
            <a:ext cx="714380" cy="500042"/>
          </a:xfrm>
          <a:solidFill>
            <a:schemeClr val="bg1"/>
          </a:solidFill>
        </p:spPr>
        <p:txBody>
          <a:bodyPr/>
          <a:lstStyle/>
          <a:p>
            <a:pPr>
              <a:defRPr/>
            </a:pPr>
            <a:fld id="{F9B374EC-D06A-406E-912A-BB4EBB544BCE}" type="slidenum">
              <a:rPr lang="en-US"/>
              <a:pPr>
                <a:defRPr/>
              </a:pPr>
              <a:t>47</a:t>
            </a:fld>
            <a:endParaRPr lang="th-TH" dirty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5888"/>
            <a:ext cx="8712200" cy="812782"/>
          </a:xfrm>
        </p:spPr>
        <p:txBody>
          <a:bodyPr/>
          <a:lstStyle/>
          <a:p>
            <a:pPr eaLnBrk="1" hangingPunct="1"/>
            <a:r>
              <a:rPr lang="th-TH" sz="2400" dirty="0" smtClean="0"/>
              <a:t>แผนกลยุทธ์เพื่อเพิ่มค่า </a:t>
            </a:r>
            <a:r>
              <a:rPr lang="en-US" sz="2400" dirty="0" smtClean="0"/>
              <a:t>EP </a:t>
            </a:r>
            <a:br>
              <a:rPr lang="en-US" sz="2400" dirty="0" smtClean="0"/>
            </a:br>
            <a:r>
              <a:rPr lang="en-US" sz="2400" dirty="0" smtClean="0"/>
              <a:t>(Strategic Improvement Plan: SIP)</a:t>
            </a:r>
            <a:endParaRPr lang="th-TH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214282" y="2714620"/>
            <a:ext cx="928694" cy="642942"/>
          </a:xfrm>
          <a:prstGeom prst="roundRect">
            <a:avLst/>
          </a:prstGeom>
          <a:solidFill>
            <a:schemeClr val="accent2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EP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428860" y="3786190"/>
            <a:ext cx="3071834" cy="642942"/>
          </a:xfrm>
          <a:prstGeom prst="roundRect">
            <a:avLst/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แผน</a:t>
            </a:r>
            <a:r>
              <a:rPr lang="th-TH" u="sng" dirty="0" smtClean="0">
                <a:solidFill>
                  <a:schemeClr val="tx1"/>
                </a:solidFill>
              </a:rPr>
              <a:t>ลด</a:t>
            </a:r>
            <a:r>
              <a:rPr lang="th-TH" dirty="0" smtClean="0">
                <a:solidFill>
                  <a:schemeClr val="tx1"/>
                </a:solidFill>
              </a:rPr>
              <a:t>ค่าใช้จ่าย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57422" y="2928934"/>
            <a:ext cx="3714776" cy="642942"/>
          </a:xfrm>
          <a:prstGeom prst="roundRect">
            <a:avLst/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แผน</a:t>
            </a:r>
            <a:r>
              <a:rPr lang="th-TH" u="sng" dirty="0" smtClean="0">
                <a:solidFill>
                  <a:schemeClr val="tx1"/>
                </a:solidFill>
              </a:rPr>
              <a:t>เพิ่ม</a:t>
            </a:r>
            <a:r>
              <a:rPr lang="th-TH" dirty="0" smtClean="0">
                <a:solidFill>
                  <a:schemeClr val="tx1"/>
                </a:solidFill>
              </a:rPr>
              <a:t>รายได้ / กำไร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00298" y="4643446"/>
            <a:ext cx="3429024" cy="642942"/>
          </a:xfrm>
          <a:prstGeom prst="roundRect">
            <a:avLst/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แผนบริหารสินทรัพย์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143768" y="2428868"/>
            <a:ext cx="1857388" cy="1357322"/>
          </a:xfrm>
          <a:prstGeom prst="roundRect">
            <a:avLst/>
          </a:prstGeom>
          <a:solidFill>
            <a:schemeClr val="accent2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EP </a:t>
            </a:r>
            <a:r>
              <a:rPr lang="th-TH" dirty="0" smtClean="0">
                <a:solidFill>
                  <a:schemeClr val="tx1"/>
                </a:solidFill>
              </a:rPr>
              <a:t>ที่เพิ่มขึ้นจาก </a:t>
            </a:r>
            <a:r>
              <a:rPr lang="en-US" dirty="0" smtClean="0">
                <a:solidFill>
                  <a:schemeClr val="tx1"/>
                </a:solidFill>
              </a:rPr>
              <a:t>SIP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1357290" y="2571744"/>
            <a:ext cx="571504" cy="928694"/>
          </a:xfrm>
          <a:prstGeom prst="rightArrow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Right Arrow 13"/>
          <p:cNvSpPr/>
          <p:nvPr/>
        </p:nvSpPr>
        <p:spPr>
          <a:xfrm>
            <a:off x="6429388" y="2643182"/>
            <a:ext cx="571504" cy="928694"/>
          </a:xfrm>
          <a:prstGeom prst="rightArrow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Rounded Rectangle 14"/>
          <p:cNvSpPr/>
          <p:nvPr/>
        </p:nvSpPr>
        <p:spPr>
          <a:xfrm>
            <a:off x="3786182" y="1857364"/>
            <a:ext cx="928694" cy="642942"/>
          </a:xfrm>
          <a:prstGeom prst="roundRect">
            <a:avLst/>
          </a:prstGeom>
          <a:solidFill>
            <a:srgbClr val="FF99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SIP</a:t>
            </a:r>
            <a:endParaRPr lang="th-TH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214810" y="6357958"/>
            <a:ext cx="714380" cy="500042"/>
          </a:xfrm>
          <a:solidFill>
            <a:schemeClr val="bg1"/>
          </a:solidFill>
        </p:spPr>
        <p:txBody>
          <a:bodyPr/>
          <a:lstStyle/>
          <a:p>
            <a:pPr>
              <a:defRPr/>
            </a:pPr>
            <a:fld id="{F9B374EC-D06A-406E-912A-BB4EBB544BCE}" type="slidenum">
              <a:rPr lang="en-US"/>
              <a:pPr>
                <a:defRPr/>
              </a:pPr>
              <a:t>48</a:t>
            </a:fld>
            <a:endParaRPr lang="th-TH" dirty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5888"/>
            <a:ext cx="8712200" cy="812782"/>
          </a:xfrm>
        </p:spPr>
        <p:txBody>
          <a:bodyPr/>
          <a:lstStyle/>
          <a:p>
            <a:pPr eaLnBrk="1" hangingPunct="1"/>
            <a:r>
              <a:rPr lang="th-TH" sz="2400" dirty="0" smtClean="0"/>
              <a:t>การปรับปรุงค่า </a:t>
            </a:r>
            <a:r>
              <a:rPr lang="en-US" sz="2400" dirty="0" smtClean="0"/>
              <a:t>EP </a:t>
            </a:r>
            <a:r>
              <a:rPr lang="th-TH" sz="2400" dirty="0" smtClean="0"/>
              <a:t>จริง</a:t>
            </a:r>
            <a:r>
              <a:rPr lang="en-US" sz="2400" dirty="0" smtClean="0"/>
              <a:t> </a:t>
            </a:r>
            <a:r>
              <a:rPr lang="th-TH" sz="2400" dirty="0" smtClean="0"/>
              <a:t>จากปัจจัยที่ควบคุมไม่ได้/เลื่อนแผน</a:t>
            </a:r>
            <a:endParaRPr lang="th-TH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142844" y="4143380"/>
            <a:ext cx="2286016" cy="1571636"/>
          </a:xfrm>
          <a:prstGeom prst="roundRect">
            <a:avLst/>
          </a:prstGeom>
          <a:solidFill>
            <a:schemeClr val="accent2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EP </a:t>
            </a:r>
            <a:r>
              <a:rPr lang="th-TH" sz="2400" dirty="0" smtClean="0">
                <a:solidFill>
                  <a:schemeClr val="tx1"/>
                </a:solidFill>
              </a:rPr>
              <a:t>จริง(ปรับปรุง) </a:t>
            </a:r>
            <a:r>
              <a:rPr lang="th-TH" sz="2400" u="sng" dirty="0" smtClean="0">
                <a:solidFill>
                  <a:schemeClr val="tx1"/>
                </a:solidFill>
              </a:rPr>
              <a:t>ลบ</a:t>
            </a:r>
            <a:r>
              <a:rPr lang="th-TH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EP </a:t>
            </a:r>
            <a:r>
              <a:rPr lang="th-TH" sz="2400" dirty="0" smtClean="0">
                <a:solidFill>
                  <a:schemeClr val="tx1"/>
                </a:solidFill>
              </a:rPr>
              <a:t>ประมาณการ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00430" y="4214818"/>
            <a:ext cx="2214578" cy="1428760"/>
          </a:xfrm>
          <a:prstGeom prst="roundRect">
            <a:avLst/>
          </a:prstGeom>
          <a:solidFill>
            <a:schemeClr val="accent2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EP </a:t>
            </a:r>
            <a:r>
              <a:rPr lang="th-TH" sz="2400" dirty="0" smtClean="0">
                <a:solidFill>
                  <a:schemeClr val="tx1"/>
                </a:solidFill>
              </a:rPr>
              <a:t>ที่เพิ่มขึ้น/ลดลง </a:t>
            </a:r>
            <a:r>
              <a:rPr lang="th-TH" dirty="0" smtClean="0">
                <a:solidFill>
                  <a:schemeClr val="tx1"/>
                </a:solidFill>
              </a:rPr>
              <a:t>(</a:t>
            </a:r>
            <a:r>
              <a:rPr lang="en-US" dirty="0" smtClean="0">
                <a:solidFill>
                  <a:schemeClr val="tx1"/>
                </a:solidFill>
                <a:latin typeface="Symbol" pitchFamily="18" charset="2"/>
              </a:rPr>
              <a:t>D</a:t>
            </a:r>
            <a:r>
              <a:rPr lang="en-US" dirty="0" smtClean="0">
                <a:solidFill>
                  <a:schemeClr val="tx1"/>
                </a:solidFill>
              </a:rPr>
              <a:t>EP)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500826" y="4000504"/>
            <a:ext cx="2286016" cy="642942"/>
          </a:xfrm>
          <a:prstGeom prst="roundRect">
            <a:avLst/>
          </a:prstGeom>
          <a:solidFill>
            <a:srgbClr val="FFCC99"/>
          </a:solidFill>
          <a:ln>
            <a:solidFill>
              <a:srgbClr val="FF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SIP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500826" y="5072074"/>
            <a:ext cx="2286016" cy="642942"/>
          </a:xfrm>
          <a:prstGeom prst="roundRect">
            <a:avLst/>
          </a:prstGeom>
          <a:solidFill>
            <a:srgbClr val="FFFFCC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ปัจจัยอื่น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366682" y="1428736"/>
            <a:ext cx="2143140" cy="714380"/>
          </a:xfrm>
          <a:prstGeom prst="roundRect">
            <a:avLst/>
          </a:prstGeom>
          <a:solidFill>
            <a:schemeClr val="accent2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EP </a:t>
            </a:r>
            <a:r>
              <a:rPr lang="th-TH" sz="2400" dirty="0" smtClean="0">
                <a:solidFill>
                  <a:schemeClr val="tx1"/>
                </a:solidFill>
              </a:rPr>
              <a:t>จริง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3643306" y="1428736"/>
            <a:ext cx="2071702" cy="1214446"/>
          </a:xfrm>
          <a:prstGeom prst="roundRect">
            <a:avLst/>
          </a:prstGeom>
          <a:solidFill>
            <a:schemeClr val="accent2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 smtClean="0">
                <a:solidFill>
                  <a:schemeClr val="tx1"/>
                </a:solidFill>
              </a:rPr>
              <a:t>ปรับปรุงค่า </a:t>
            </a:r>
            <a:r>
              <a:rPr lang="en-US" sz="2400" dirty="0" smtClean="0">
                <a:solidFill>
                  <a:schemeClr val="tx1"/>
                </a:solidFill>
              </a:rPr>
              <a:t>EP</a:t>
            </a:r>
          </a:p>
          <a:p>
            <a:pPr>
              <a:buFontTx/>
              <a:buChar char="-"/>
            </a:pPr>
            <a:r>
              <a:rPr lang="th-TH" sz="2400" dirty="0" smtClean="0">
                <a:solidFill>
                  <a:schemeClr val="tx1"/>
                </a:solidFill>
              </a:rPr>
              <a:t>ควบคุมไม่ได้</a:t>
            </a:r>
          </a:p>
          <a:p>
            <a:pPr>
              <a:buFontTx/>
              <a:buChar char="-"/>
            </a:pPr>
            <a:r>
              <a:rPr lang="th-TH" sz="2400" dirty="0" smtClean="0">
                <a:solidFill>
                  <a:schemeClr val="tx1"/>
                </a:solidFill>
              </a:rPr>
              <a:t>เลื่อนแผน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endParaRPr lang="th-TH" sz="2400" dirty="0" smtClean="0">
              <a:solidFill>
                <a:schemeClr val="tx1"/>
              </a:solidFill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6572264" y="1428736"/>
            <a:ext cx="2143140" cy="714380"/>
          </a:xfrm>
          <a:prstGeom prst="roundRect">
            <a:avLst/>
          </a:prstGeom>
          <a:solidFill>
            <a:schemeClr val="accent2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 smtClean="0">
                <a:solidFill>
                  <a:schemeClr val="tx1"/>
                </a:solidFill>
              </a:rPr>
              <a:t>ค่า </a:t>
            </a:r>
            <a:r>
              <a:rPr lang="en-US" sz="2400" dirty="0" smtClean="0">
                <a:solidFill>
                  <a:schemeClr val="tx1"/>
                </a:solidFill>
              </a:rPr>
              <a:t>EP </a:t>
            </a:r>
            <a:r>
              <a:rPr lang="th-TH" sz="2400" dirty="0" smtClean="0">
                <a:solidFill>
                  <a:schemeClr val="tx1"/>
                </a:solidFill>
              </a:rPr>
              <a:t>จริงหลังปรับปรุง</a:t>
            </a:r>
          </a:p>
        </p:txBody>
      </p:sp>
      <p:sp>
        <p:nvSpPr>
          <p:cNvPr id="49" name="Right Arrow 48"/>
          <p:cNvSpPr/>
          <p:nvPr/>
        </p:nvSpPr>
        <p:spPr>
          <a:xfrm>
            <a:off x="2643174" y="1500174"/>
            <a:ext cx="928694" cy="571504"/>
          </a:xfrm>
          <a:prstGeom prst="rightArrow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0" name="Right Arrow 49"/>
          <p:cNvSpPr/>
          <p:nvPr/>
        </p:nvSpPr>
        <p:spPr>
          <a:xfrm>
            <a:off x="5857884" y="1500174"/>
            <a:ext cx="642942" cy="571504"/>
          </a:xfrm>
          <a:prstGeom prst="rightArrow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1" name="Rectangle 2"/>
          <p:cNvSpPr txBox="1">
            <a:spLocks noChangeArrowheads="1"/>
          </p:cNvSpPr>
          <p:nvPr/>
        </p:nvSpPr>
        <p:spPr bwMode="auto">
          <a:xfrm>
            <a:off x="146080" y="3044846"/>
            <a:ext cx="8712200" cy="59846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ymbol" pitchFamily="18" charset="2"/>
                <a:ea typeface="Tahoma" pitchFamily="34" charset="0"/>
                <a:cs typeface="Tahoma" pitchFamily="34" charset="0"/>
              </a:rPr>
              <a:t>D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EP </a:t>
            </a: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ที่เพิ่มขึ้น / ลดลงจาก 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SIP </a:t>
            </a: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และอื่นๆ</a:t>
            </a:r>
            <a:endParaRPr kumimoji="0" lang="th-TH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3" name="Right Arrow 52"/>
          <p:cNvSpPr/>
          <p:nvPr/>
        </p:nvSpPr>
        <p:spPr>
          <a:xfrm>
            <a:off x="5857884" y="4071942"/>
            <a:ext cx="642942" cy="571504"/>
          </a:xfrm>
          <a:prstGeom prst="rightArrow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Right Arrow 53"/>
          <p:cNvSpPr/>
          <p:nvPr/>
        </p:nvSpPr>
        <p:spPr>
          <a:xfrm>
            <a:off x="5857884" y="5143512"/>
            <a:ext cx="642942" cy="571504"/>
          </a:xfrm>
          <a:prstGeom prst="rightArrow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5" name="Right Arrow 54"/>
          <p:cNvSpPr/>
          <p:nvPr/>
        </p:nvSpPr>
        <p:spPr>
          <a:xfrm>
            <a:off x="2571736" y="4643446"/>
            <a:ext cx="857256" cy="571504"/>
          </a:xfrm>
          <a:prstGeom prst="rightArrow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060848"/>
            <a:ext cx="8712200" cy="1440110"/>
          </a:xfrm>
        </p:spPr>
        <p:txBody>
          <a:bodyPr/>
          <a:lstStyle/>
          <a:p>
            <a:r>
              <a:rPr lang="th-TH" sz="5400" dirty="0" smtClean="0"/>
              <a:t>จบการนำเสนอ</a:t>
            </a:r>
            <a:endParaRPr lang="th-TH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flipV="1">
            <a:off x="323850" y="6126162"/>
            <a:ext cx="8569325" cy="327173"/>
          </a:xfrm>
        </p:spPr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273ABB-B94D-4887-BA55-7439997C8168}" type="slidenum">
              <a:rPr lang="en-US" smtClean="0"/>
              <a:pPr>
                <a:defRPr/>
              </a:pPr>
              <a:t>49</a:t>
            </a:fld>
            <a:endParaRPr lang="th-TH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ตัวอย่างแผน </a:t>
            </a:r>
            <a:r>
              <a:rPr lang="en-US" dirty="0" smtClean="0"/>
              <a:t>SIP </a:t>
            </a:r>
            <a:r>
              <a:rPr lang="th-TH" dirty="0" smtClean="0"/>
              <a:t>เพิ่มรายได้ปี 2555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273ABB-B94D-4887-BA55-7439997C8168}" type="slidenum">
              <a:rPr lang="en-US" smtClean="0"/>
              <a:pPr>
                <a:defRPr/>
              </a:pPr>
              <a:t>50</a:t>
            </a:fld>
            <a:endParaRPr lang="th-TH"/>
          </a:p>
        </p:txBody>
      </p:sp>
      <p:pic>
        <p:nvPicPr>
          <p:cNvPr id="5120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6" y="1571612"/>
            <a:ext cx="8974275" cy="3555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ตัวอย่างแผน </a:t>
            </a:r>
            <a:r>
              <a:rPr lang="en-US" dirty="0" smtClean="0"/>
              <a:t>SIP </a:t>
            </a:r>
            <a:r>
              <a:rPr lang="th-TH" dirty="0" smtClean="0"/>
              <a:t>ลดค่าใช้จ่าย/บริหารสินทรัพย์</a:t>
            </a:r>
            <a:br>
              <a:rPr lang="th-TH" dirty="0" smtClean="0"/>
            </a:br>
            <a:r>
              <a:rPr lang="th-TH" dirty="0" smtClean="0"/>
              <a:t>ปี 2555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273ABB-B94D-4887-BA55-7439997C8168}" type="slidenum">
              <a:rPr lang="en-US" smtClean="0"/>
              <a:pPr>
                <a:defRPr/>
              </a:pPr>
              <a:t>51</a:t>
            </a:fld>
            <a:endParaRPr lang="th-TH"/>
          </a:p>
        </p:txBody>
      </p:sp>
      <p:pic>
        <p:nvPicPr>
          <p:cNvPr id="972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285860"/>
            <a:ext cx="884432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val 31"/>
          <p:cNvSpPr/>
          <p:nvPr/>
        </p:nvSpPr>
        <p:spPr>
          <a:xfrm>
            <a:off x="8215338" y="3286124"/>
            <a:ext cx="214314" cy="2143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Oval 27"/>
          <p:cNvSpPr/>
          <p:nvPr/>
        </p:nvSpPr>
        <p:spPr>
          <a:xfrm>
            <a:off x="6286512" y="4143380"/>
            <a:ext cx="357190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E25B6F-9533-4DB7-84E7-BF4DCF4A0636}" type="slidenum">
              <a:rPr lang="en-US"/>
              <a:pPr>
                <a:defRPr/>
              </a:pPr>
              <a:t>52</a:t>
            </a:fld>
            <a:endParaRPr lang="th-TH" dirty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142852"/>
            <a:ext cx="8712200" cy="428628"/>
          </a:xfrm>
        </p:spPr>
        <p:txBody>
          <a:bodyPr/>
          <a:lstStyle/>
          <a:p>
            <a:pPr eaLnBrk="1" hangingPunct="1"/>
            <a:r>
              <a:rPr lang="th-TH" sz="2400" dirty="0" smtClean="0"/>
              <a:t>ตัวอย่าง รายงานค่า </a:t>
            </a:r>
            <a:r>
              <a:rPr lang="en-US" sz="2400" dirty="0" smtClean="0"/>
              <a:t>SIP </a:t>
            </a:r>
            <a:r>
              <a:rPr lang="th-TH" sz="2400" dirty="0" smtClean="0"/>
              <a:t>ปี 2555</a:t>
            </a:r>
            <a:r>
              <a:rPr lang="en-US" sz="2400" dirty="0" smtClean="0"/>
              <a:t> </a:t>
            </a:r>
            <a:r>
              <a:rPr lang="th-TH" sz="2400" dirty="0" smtClean="0">
                <a:solidFill>
                  <a:srgbClr val="0000FF"/>
                </a:solidFill>
              </a:rPr>
              <a:t>– รวพฟ.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85720" y="714356"/>
            <a:ext cx="8572560" cy="92869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800" b="1" dirty="0" smtClean="0">
                <a:solidFill>
                  <a:srgbClr val="FF0000"/>
                </a:solidFill>
              </a:rPr>
              <a:t>แผน </a:t>
            </a:r>
            <a:r>
              <a:rPr lang="en-US" sz="1800" b="1" dirty="0" smtClean="0">
                <a:solidFill>
                  <a:srgbClr val="FF0000"/>
                </a:solidFill>
              </a:rPr>
              <a:t>SIP </a:t>
            </a:r>
            <a:r>
              <a:rPr lang="th-TH" sz="1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ลดค่าใช้จ่าย 26.0 ล้านบาท </a:t>
            </a:r>
            <a:r>
              <a:rPr lang="th-TH" sz="16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(10% ของงบประมาณทำการที่ควบคุมได้ </a:t>
            </a: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260.3 ลบ.)</a:t>
            </a:r>
          </a:p>
          <a:p>
            <a:pPr algn="ctr"/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ทำให้เป้าหมาย 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EP </a:t>
            </a: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ที่เพิ่มขึ้นจาก 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SIP </a:t>
            </a: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เท่ากับ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18.2 </a:t>
            </a: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ลบ. </a:t>
            </a:r>
            <a:endParaRPr lang="en-US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ค่า 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EP </a:t>
            </a: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จริงที่เพิ่มขึ้นจาก 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SIP </a:t>
            </a: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เท่ากับ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31.7 </a:t>
            </a: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ลบ.</a:t>
            </a:r>
            <a:r>
              <a:rPr lang="th-TH" sz="1600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สูงกว่าเป้าหมาย 13.5 ลบ.</a:t>
            </a:r>
            <a:endParaRPr lang="th-TH" sz="1200" u="sng" dirty="0">
              <a:solidFill>
                <a:srgbClr val="FF0000"/>
              </a:solidFill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285720" y="2390498"/>
          <a:ext cx="8572528" cy="1109940"/>
        </p:xfrm>
        <a:graphic>
          <a:graphicData uri="http://schemas.openxmlformats.org/drawingml/2006/table">
            <a:tbl>
              <a:tblPr/>
              <a:tblGrid>
                <a:gridCol w="3286116"/>
                <a:gridCol w="1281838"/>
                <a:gridCol w="1172442"/>
                <a:gridCol w="1492198"/>
                <a:gridCol w="60906"/>
                <a:gridCol w="1279028"/>
              </a:tblGrid>
              <a:tr h="21849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SIP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ประมาณการ 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ค่าจริง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จริง-ประมาณการ 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600" b="1" i="0" u="none" strike="noStrike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EP 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จริง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</a:tr>
              <a:tr h="3909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เพิ่มขึ้น</a:t>
                      </a: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จาก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SIP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ctr" fontAlgn="t"/>
                      <a:endParaRPr lang="en-US" sz="400" b="0" i="0" u="none" strike="noStrike" dirty="0" smtClean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แผนควบคุม/ลดค่าใช้จ่ายงบทำการ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260.3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215.0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-45.3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600" b="0" i="0" u="none" strike="noStrike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31.7 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285720" y="4143380"/>
          <a:ext cx="8572560" cy="937802"/>
        </p:xfrm>
        <a:graphic>
          <a:graphicData uri="http://schemas.openxmlformats.org/drawingml/2006/table">
            <a:tbl>
              <a:tblPr/>
              <a:tblGrid>
                <a:gridCol w="3776159"/>
                <a:gridCol w="84668"/>
                <a:gridCol w="1540944"/>
                <a:gridCol w="67734"/>
                <a:gridCol w="1574811"/>
                <a:gridCol w="67734"/>
                <a:gridCol w="1460510"/>
              </a:tblGrid>
              <a:tr h="21784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แผน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SIP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เป้าหมาย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EP </a:t>
                      </a:r>
                      <a:b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ที่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เพิ่มขึ้นจาก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SIP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ค่า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EP 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จริง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ที่เพิ่มขึ้นจาก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SIP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จริง-เป้าหมาย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21784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93010">
                <a:tc>
                  <a:txBody>
                    <a:bodyPr/>
                    <a:lstStyle/>
                    <a:p>
                      <a:pPr algn="ctr" fontAlgn="t"/>
                      <a:endParaRPr lang="en-US" sz="600" b="0" i="0" u="none" strike="noStrike" dirty="0" smtClean="0">
                        <a:solidFill>
                          <a:srgbClr val="FF0000"/>
                        </a:solidFill>
                        <a:latin typeface="Tahoma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แผนควบคุม/ลดค่าใช้จ่ายงบทำการ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FF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/>
                        </a:rPr>
                        <a:t>18.2 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/>
                        </a:rPr>
                        <a:t>31.7 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FF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/>
                        </a:rPr>
                        <a:t>13.5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14282" y="2000240"/>
            <a:ext cx="8738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ตารางแสดง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การใช้งบประมาณทำการ				         หน่วย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ล้านบาท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4282" y="3786190"/>
            <a:ext cx="8810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ตารางแสดง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ค่า 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EP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ที่เกิดจาก 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SIP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			         หน่วย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ล้านบาท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0" name="Curved Connector 9"/>
          <p:cNvCxnSpPr>
            <a:stCxn id="32" idx="3"/>
            <a:endCxn id="28" idx="0"/>
          </p:cNvCxnSpPr>
          <p:nvPr/>
        </p:nvCxnSpPr>
        <p:spPr>
          <a:xfrm rot="5400000">
            <a:off x="7018752" y="2915408"/>
            <a:ext cx="674328" cy="1781617"/>
          </a:xfrm>
          <a:prstGeom prst="curvedConnector3">
            <a:avLst>
              <a:gd name="adj1" fmla="val 20942"/>
            </a:avLst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5400000" flipH="1" flipV="1">
            <a:off x="4214810" y="5143512"/>
            <a:ext cx="500066" cy="21431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500430" y="5500702"/>
            <a:ext cx="4065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</a:t>
            </a:r>
            <a:r>
              <a:rPr lang="en-US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 </a:t>
            </a:r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ของงบประมาณทำการที่ควบคุมได้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260.3 ลบ.</a:t>
            </a:r>
          </a:p>
          <a:p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หักภาษี 30</a:t>
            </a:r>
            <a:r>
              <a:rPr 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% = (260.3*10%)*(1-tax30%) = 18.2</a:t>
            </a:r>
            <a:endParaRPr lang="th-TH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E25B6F-9533-4DB7-84E7-BF4DCF4A0636}" type="slidenum">
              <a:rPr lang="en-US"/>
              <a:pPr>
                <a:defRPr/>
              </a:pPr>
              <a:t>53</a:t>
            </a:fld>
            <a:endParaRPr lang="th-TH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142852"/>
            <a:ext cx="8712200" cy="428628"/>
          </a:xfrm>
        </p:spPr>
        <p:txBody>
          <a:bodyPr/>
          <a:lstStyle/>
          <a:p>
            <a:pPr eaLnBrk="1" hangingPunct="1"/>
            <a:r>
              <a:rPr lang="th-TH" sz="2400" dirty="0" smtClean="0"/>
              <a:t>ตัวอย่าง รายงานค่า </a:t>
            </a:r>
            <a:r>
              <a:rPr lang="en-US" sz="2400" dirty="0" smtClean="0"/>
              <a:t>SIP </a:t>
            </a:r>
            <a:r>
              <a:rPr lang="th-TH" sz="2400" dirty="0" smtClean="0"/>
              <a:t>ปี 2555</a:t>
            </a:r>
            <a:r>
              <a:rPr lang="en-US" sz="2400" dirty="0" smtClean="0"/>
              <a:t> </a:t>
            </a:r>
            <a:r>
              <a:rPr lang="th-TH" sz="2400" dirty="0" smtClean="0">
                <a:solidFill>
                  <a:srgbClr val="0000FF"/>
                </a:solidFill>
              </a:rPr>
              <a:t>– รวพฟ.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1438" y="785794"/>
            <a:ext cx="9001156" cy="150019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800" b="1" dirty="0" smtClean="0">
                <a:solidFill>
                  <a:srgbClr val="FF0000"/>
                </a:solidFill>
              </a:rPr>
              <a:t>แผน </a:t>
            </a:r>
            <a:r>
              <a:rPr lang="en-US" sz="1800" b="1" dirty="0" smtClean="0">
                <a:solidFill>
                  <a:srgbClr val="FF0000"/>
                </a:solidFill>
              </a:rPr>
              <a:t>SIP </a:t>
            </a:r>
            <a:r>
              <a:rPr lang="th-TH" sz="1800" b="1" dirty="0" smtClean="0">
                <a:solidFill>
                  <a:srgbClr val="FF0000"/>
                </a:solidFill>
              </a:rPr>
              <a:t>เพิ่มกำไรจากงานภายนอก</a:t>
            </a:r>
            <a:r>
              <a:rPr lang="th-TH" sz="1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0.7 ล้านบาท </a:t>
            </a:r>
            <a:r>
              <a:rPr lang="th-TH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(10% ของกำไรที่ประมาณการไว้ 7.7 ลบ.)</a:t>
            </a:r>
          </a:p>
          <a:p>
            <a:pPr algn="ctr"/>
            <a:r>
              <a:rPr lang="th-TH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ทำให้เป้าหมาย 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EP </a:t>
            </a:r>
            <a:r>
              <a:rPr lang="th-TH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ที่เพิ่มขึ้นจาก 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SIP </a:t>
            </a:r>
            <a:r>
              <a:rPr lang="th-TH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เท่ากับ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0.5 </a:t>
            </a:r>
            <a:r>
              <a:rPr lang="th-TH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ลบ. </a:t>
            </a:r>
            <a:endParaRPr lang="en-US" sz="1600" dirty="0" smtClean="0">
              <a:solidFill>
                <a:schemeClr val="accent5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ค่า 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EP </a:t>
            </a:r>
            <a:r>
              <a:rPr lang="th-TH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จริงที่เพิ่มขึ้นจาก 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SIP </a:t>
            </a:r>
            <a:r>
              <a:rPr lang="th-TH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เท่ากับ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67.8 </a:t>
            </a:r>
            <a:r>
              <a:rPr lang="th-TH" sz="1600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ลบ.</a:t>
            </a: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600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สูงกว่าเป้าหมาย 67.3 ลบ.</a:t>
            </a:r>
          </a:p>
          <a:p>
            <a:pPr algn="ctr"/>
            <a:r>
              <a:rPr lang="th-TH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จากงานนอกสัญญางาน </a:t>
            </a:r>
            <a:r>
              <a:rPr lang="en-US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HONGSA-MINE-mouth Power Project </a:t>
            </a:r>
            <a:r>
              <a:rPr lang="th-TH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สปป. ลาว และงาน </a:t>
            </a:r>
            <a:r>
              <a:rPr lang="en-US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Owner Engineering Service </a:t>
            </a:r>
            <a:r>
              <a:rPr lang="th-TH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บางปะอิน </a:t>
            </a:r>
            <a:r>
              <a:rPr lang="en-US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Co-generation</a:t>
            </a:r>
            <a:r>
              <a:rPr lang="th-TH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ประกอบกับการควบคุมต้นทุนได้ต่ำกว่าที่ตั้งงบประมาณไว้</a:t>
            </a:r>
            <a:endParaRPr lang="th-TH" sz="16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285720" y="2714620"/>
          <a:ext cx="8572528" cy="1109940"/>
        </p:xfrm>
        <a:graphic>
          <a:graphicData uri="http://schemas.openxmlformats.org/drawingml/2006/table">
            <a:tbl>
              <a:tblPr/>
              <a:tblGrid>
                <a:gridCol w="3286116"/>
                <a:gridCol w="1281838"/>
                <a:gridCol w="1172442"/>
                <a:gridCol w="1492198"/>
                <a:gridCol w="60906"/>
                <a:gridCol w="1279028"/>
              </a:tblGrid>
              <a:tr h="21849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SIP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ประมาณการ 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ค่าจริง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จริง-ประมาณการ 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600" b="1" i="0" u="none" strike="noStrike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EP 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จริง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</a:tr>
              <a:tr h="3909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เพิ่มขึ้น</a:t>
                      </a: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จาก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SIP</a:t>
                      </a: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ctr" fontAlgn="t"/>
                      <a:endParaRPr lang="en-US" sz="400" b="0" i="0" u="none" strike="noStrike" dirty="0" smtClean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แผนเพิ่มกำไรจากงานภายนอก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7.7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104.5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96.</a:t>
                      </a:r>
                      <a:r>
                        <a:rPr lang="en-US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67.</a:t>
                      </a:r>
                      <a:r>
                        <a:rPr lang="en-US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121" marR="8121" marT="81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285720" y="4214818"/>
          <a:ext cx="8572560" cy="937802"/>
        </p:xfrm>
        <a:graphic>
          <a:graphicData uri="http://schemas.openxmlformats.org/drawingml/2006/table">
            <a:tbl>
              <a:tblPr/>
              <a:tblGrid>
                <a:gridCol w="3776159"/>
                <a:gridCol w="84668"/>
                <a:gridCol w="1540944"/>
                <a:gridCol w="67734"/>
                <a:gridCol w="1574811"/>
                <a:gridCol w="67734"/>
                <a:gridCol w="1460510"/>
              </a:tblGrid>
              <a:tr h="21784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แผน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SIP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เป้าหมาย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EP </a:t>
                      </a:r>
                      <a:b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ที่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เพิ่มขึ้นจาก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SIP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ค่า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EP 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จริง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ที่เพิ่มขึ้นจาก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SIP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จริง-เป้าหมาย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21784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93010">
                <a:tc>
                  <a:txBody>
                    <a:bodyPr/>
                    <a:lstStyle/>
                    <a:p>
                      <a:pPr algn="ctr" fontAlgn="t"/>
                      <a:endParaRPr lang="en-US" sz="600" b="0" i="0" u="none" strike="noStrike" dirty="0" smtClean="0">
                        <a:solidFill>
                          <a:srgbClr val="FF0000"/>
                        </a:solidFill>
                        <a:latin typeface="Tahoma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แผนเพิ่มกำไรจากงานภายนอก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FF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/>
                        </a:rPr>
                        <a:t>0.5 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/>
                        </a:rPr>
                        <a:t>67.8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FF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 smtClean="0">
                          <a:solidFill>
                            <a:srgbClr val="FF0000"/>
                          </a:solidFill>
                          <a:latin typeface="Tahoma"/>
                        </a:rPr>
                        <a:t>67.3</a:t>
                      </a:r>
                      <a:endParaRPr lang="th-TH" sz="1600" b="0" i="0" u="none" strike="noStrike" dirty="0">
                        <a:solidFill>
                          <a:srgbClr val="FF0000"/>
                        </a:solidFill>
                        <a:latin typeface="Tahoma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14282" y="2357430"/>
            <a:ext cx="8810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ตารางแสดง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การเพิ่มกำไรจากงานนอก				         หน่วย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ล้านบาท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4282" y="3857628"/>
            <a:ext cx="8810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ตารางแสดง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ค่า 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EP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ที่เกิดจาก 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SIP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			         หน่วย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ล้านบาท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85719" y="5429264"/>
          <a:ext cx="8572561" cy="274320"/>
        </p:xfrm>
        <a:graphic>
          <a:graphicData uri="http://schemas.openxmlformats.org/drawingml/2006/table">
            <a:tbl>
              <a:tblPr/>
              <a:tblGrid>
                <a:gridCol w="3776159"/>
                <a:gridCol w="84668"/>
                <a:gridCol w="1540945"/>
                <a:gridCol w="67734"/>
                <a:gridCol w="1574811"/>
                <a:gridCol w="67734"/>
                <a:gridCol w="1460510"/>
              </a:tblGrid>
              <a:tr h="24362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รวม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18.7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99.5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80.8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Custom 1">
      <a:dk1>
        <a:srgbClr val="000000"/>
      </a:dk1>
      <a:lt1>
        <a:srgbClr val="FFFFFF"/>
      </a:lt1>
      <a:dk2>
        <a:srgbClr val="FFFFFF"/>
      </a:dk2>
      <a:lt2>
        <a:srgbClr val="7F7F7F"/>
      </a:lt2>
      <a:accent1>
        <a:srgbClr val="BBE0E3"/>
      </a:accent1>
      <a:accent2>
        <a:srgbClr val="DAEDEF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1">
      <a:majorFont>
        <a:latin typeface="Tahoma"/>
        <a:ea typeface=""/>
        <a:cs typeface="Tahoma"/>
      </a:majorFont>
      <a:minorFont>
        <a:latin typeface="Tahoma"/>
        <a:ea typeface=""/>
        <a:cs typeface="Taho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Custom 1">
      <a:dk1>
        <a:srgbClr val="000000"/>
      </a:dk1>
      <a:lt1>
        <a:srgbClr val="FFFFFF"/>
      </a:lt1>
      <a:dk2>
        <a:srgbClr val="FFFFFF"/>
      </a:dk2>
      <a:lt2>
        <a:srgbClr val="7F7F7F"/>
      </a:lt2>
      <a:accent1>
        <a:srgbClr val="BBE0E3"/>
      </a:accent1>
      <a:accent2>
        <a:srgbClr val="DAEDEF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1">
      <a:majorFont>
        <a:latin typeface="Tahoma"/>
        <a:ea typeface=""/>
        <a:cs typeface="Tahoma"/>
      </a:majorFont>
      <a:minorFont>
        <a:latin typeface="Tahoma"/>
        <a:ea typeface=""/>
        <a:cs typeface="Taho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3966</Words>
  <Application>Microsoft Office PowerPoint</Application>
  <PresentationFormat>On-screen Show (4:3)</PresentationFormat>
  <Paragraphs>836</Paragraphs>
  <Slides>53</Slides>
  <Notes>53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6" baseType="lpstr">
      <vt:lpstr>Default Design</vt:lpstr>
      <vt:lpstr>1_Default Design</vt:lpstr>
      <vt:lpstr>Microsoft Office PowerPoint 97-2003 Slide</vt:lpstr>
      <vt:lpstr>“แนวปฏิบัติที่ดี(Best Practice) ในการนำระบบการบริหารจัดการเพื่อสร้างมูลค่าเชิงเศรษฐศาสตร์ (EVM) มาใช้ในการบริหารจัดการองค์กรของรัฐวิสาหกิจ”    วันพุธ ที่ 13 มีนาคม 2556   เวลา  13.30 – 15.00 น. ณ สโมสรทหารบก วิภาวดี กรุงเทพฯ</vt:lpstr>
      <vt:lpstr>Economic Value Management : EVM</vt:lpstr>
      <vt:lpstr>วัตถุประสงค์ของการนำระบบการบริหารจัดการเพื่อสร้างมูลค่า EVM มาใช้ในการพัฒนารัฐวิสาหกิจ</vt:lpstr>
      <vt:lpstr>การใช้ระบบการบริหารจัดการเพื่อสร้างมูลค่า EVM ในการบริหารจัดการองค์กร</vt:lpstr>
      <vt:lpstr>ในปี 2549 กระทรวงการคลังโดย สคร. ได้กำหนดแนวทางการนำระบบ การบริหารจัดการเพื่อสร้างมูลค่าเชิงเศรษฐศาสตร์มาใช้ในรัฐวิสาหกิจ</vt:lpstr>
      <vt:lpstr>ความก้าวหน้าของการพัฒนาระบบบริหารจัดการเพื่อสร้างมูลค่าของ กฟผ.</vt:lpstr>
      <vt:lpstr>ทีมงานพัฒนาระบบ EVM กฟผ. ทำงานร่วมกับทีมที่ปรึกษา เพื่อให้สามารถนำระบบการบริหารจัดการเพื่อสร้างมูลค่าเชิงเศรษฐศาสตร์มาใช้ได้อย่างยั่งยืน</vt:lpstr>
      <vt:lpstr>ในการพัฒนาระบบ EVM กิจกรรมสำคัญที่ กฟผ. ต้องดำเนินการได้แก่</vt:lpstr>
      <vt:lpstr>โครงสร้างการวัดผลงาน EVA ของ กฟผ. แบ่งเป็นสี่ระดับ</vt:lpstr>
      <vt:lpstr>Slide 10</vt:lpstr>
      <vt:lpstr>Slide 11</vt:lpstr>
      <vt:lpstr>แผนผังปัจจัยผลักดัน EVA ระดับองค์กรของ กฟผ. </vt:lpstr>
      <vt:lpstr>Slide 13</vt:lpstr>
      <vt:lpstr>Slide 14</vt:lpstr>
      <vt:lpstr>Slide 15</vt:lpstr>
      <vt:lpstr>กำหนดระดับของผู้บริหารฯในการประเมินผลงานและเชื่อมโยงกับผลตอบแทน </vt:lpstr>
      <vt:lpstr>Slide 17</vt:lpstr>
      <vt:lpstr>Slide 18</vt:lpstr>
      <vt:lpstr>คู่มือต่าง ๆ</vt:lpstr>
      <vt:lpstr>Slide 20</vt:lpstr>
      <vt:lpstr>การจัดทำ Roadmap ในการเชื่อมโยงค่ากำไรเชิงเศรษฐศาสตร์ (Economic Profit : EP) </vt:lpstr>
      <vt:lpstr>การจัดทำ Roadmap ในการเชื่อมโยงค่ากำไรเชิงเศรษฐศาสตร์ (Economic Profit : EP)</vt:lpstr>
      <vt:lpstr>การจัดทำ Roadmap ในการเชื่อมโยงค่ากำไรเชิงเศรษฐศาสตร์ (Economic Profit : EP)</vt:lpstr>
      <vt:lpstr>การจัดทำ Roadmap ในการเชื่อมโยงค่ากำไรเชิงเศรษฐศาสตร์ (Economic Profit : EP)</vt:lpstr>
      <vt:lpstr>การจัดทำ Roadmap ในการเชื่อมโยงค่ากำไรเชิงเศรษฐศาสตร์ (Economic Profit : EP)</vt:lpstr>
      <vt:lpstr>สถานภาพปัจจุบันของการดำเนินการระบบ EVM</vt:lpstr>
      <vt:lpstr>Lesson Learn การดำเนินการระบบ EVM</vt:lpstr>
      <vt:lpstr>โครงสร้างการดำเนินงาน EVM ของ กฟผ.</vt:lpstr>
      <vt:lpstr>Slide 29</vt:lpstr>
      <vt:lpstr>คณะกรรมการ คบศ.</vt:lpstr>
      <vt:lpstr>คณะทำงาน คงบศ.</vt:lpstr>
      <vt:lpstr>ปฏิทินการประเมินผลการดำเนินงานระบบ EVM  ระดับสายงาน ปี 2556</vt:lpstr>
      <vt:lpstr>การกำหนดเป็น PA ในระดับสายงาน</vt:lpstr>
      <vt:lpstr>Slide 34</vt:lpstr>
      <vt:lpstr>Slide 35</vt:lpstr>
      <vt:lpstr>Slide 36</vt:lpstr>
      <vt:lpstr>Slide 37</vt:lpstr>
      <vt:lpstr>การฝึกอบรมหรือการบรรยายให้ความรู้</vt:lpstr>
      <vt:lpstr>Web site EVM</vt:lpstr>
      <vt:lpstr>Web site EVM</vt:lpstr>
      <vt:lpstr>Slide 41</vt:lpstr>
      <vt:lpstr>หมวดที่2   การถ่ายทอดยุทธศาสตร์เพื่อนำไปปฏิบัติ  ข้อ ก.การจัดทำแผนปฏิบัตการและการถ่ายทอดนำไปปฏิบัติ (๑) การจัดทำแผนปฏิบัติการ -  แผนปฏิบัติการทั้งระยะสั้นและระยะยาวที่สำคัญของรัฐวิสาหกิจ  รวมทั้งแผนกลยุทธ์เพื่อปรับปรุงประสิทธิภาพเชิงยุทธศาสตร์( Strategic Improvement Plan)  (พิจารณาตามความเหมาะสม)  และให้แสดงความสอดคล้องระหว่างแผนดังกล่าวกับวัตถุประสงค์เชิงยุทํศาสตร์ </vt:lpstr>
      <vt:lpstr>แผนผังการจัดทำค่า EP</vt:lpstr>
      <vt:lpstr>กระบวนการจัดทำแผน SIP ปี 2555แผนยุทธศาสตร์ขององค์กร</vt:lpstr>
      <vt:lpstr>กระบวนการจัดทำแผน SIP ปี 2556</vt:lpstr>
      <vt:lpstr>การคำนวณค่า EP</vt:lpstr>
      <vt:lpstr>แผนกลยุทธ์เพื่อเพิ่มค่า EP  (Strategic Improvement Plan: SIP)</vt:lpstr>
      <vt:lpstr>การปรับปรุงค่า EP จริง จากปัจจัยที่ควบคุมไม่ได้/เลื่อนแผน</vt:lpstr>
      <vt:lpstr>จบการนำเสนอ</vt:lpstr>
      <vt:lpstr>ตัวอย่างแผน SIP เพิ่มรายได้ปี 2555</vt:lpstr>
      <vt:lpstr>ตัวอย่างแผน SIP ลดค่าใช้จ่าย/บริหารสินทรัพย์ ปี 2555</vt:lpstr>
      <vt:lpstr>ตัวอย่าง รายงานค่า SIP ปี 2555 – รวพฟ.</vt:lpstr>
      <vt:lpstr>ตัวอย่าง รายงานค่า SIP ปี 2555 – รวพฟ.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การประชุมคณะกรรมการบริหารจัดการ เพื่อสร้างมูลค่าเชิงเศรษฐศาสตร์ (คบศ.)  ครั้งที่ 5/2555   วันศุกร์ที่ 30 พฤศจิกายน 2555   เวลา  9.00-12.00 น. ณ ห้องประชุม 203 อาคาร ท. 100</dc:title>
  <dc:creator>MasterX6610G</dc:creator>
  <cp:lastModifiedBy>Acer</cp:lastModifiedBy>
  <cp:revision>24</cp:revision>
  <dcterms:created xsi:type="dcterms:W3CDTF">2013-03-12T02:42:59Z</dcterms:created>
  <dcterms:modified xsi:type="dcterms:W3CDTF">2013-03-13T06:00:45Z</dcterms:modified>
</cp:coreProperties>
</file>